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09" r:id="rId2"/>
    <p:sldMasterId id="2147483770" r:id="rId3"/>
    <p:sldMasterId id="2147483794" r:id="rId4"/>
    <p:sldMasterId id="2147483890" r:id="rId5"/>
    <p:sldMasterId id="214748390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9" r:id="rId8"/>
    <p:sldId id="262" r:id="rId9"/>
    <p:sldId id="369" r:id="rId10"/>
    <p:sldId id="264" r:id="rId11"/>
    <p:sldId id="374" r:id="rId12"/>
    <p:sldId id="366" r:id="rId13"/>
    <p:sldId id="281" r:id="rId14"/>
    <p:sldId id="283" r:id="rId15"/>
    <p:sldId id="352" r:id="rId16"/>
    <p:sldId id="315" r:id="rId17"/>
    <p:sldId id="285" r:id="rId18"/>
    <p:sldId id="359" r:id="rId19"/>
    <p:sldId id="291" r:id="rId20"/>
  </p:sldIdLst>
  <p:sldSz cx="9144000" cy="6858000" type="screen4x3"/>
  <p:notesSz cx="6718300" cy="98552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vt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1837" autoAdjust="0"/>
  </p:normalViewPr>
  <p:slideViewPr>
    <p:cSldViewPr snapToGrid="0">
      <p:cViewPr varScale="1">
        <p:scale>
          <a:sx n="106" d="100"/>
          <a:sy n="106" d="100"/>
        </p:scale>
        <p:origin x="20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88C38-B5BE-47D1-A784-32FF93F14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11E1D-C4CA-4687-8229-DDCDA6CF30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4D4293-1A05-452C-BBF1-E79CED4B7B33}" type="datetimeFigureOut">
              <a:rPr lang="en-GB"/>
              <a:pPr>
                <a:defRPr/>
              </a:pPr>
              <a:t>17/05/2020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EC006-FD44-40C5-82ED-402FAF58A0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36F0-4BAA-4F35-BB2A-208770B254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8A9074-5DD4-4AC7-A21C-7FF961AAB3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E4611-121C-4D7F-8E65-0051D6C353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9213A-39CE-4BF6-92A9-474CDEA4C9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6AE30D-D857-4929-9AEE-18D5BCB3DD2F}" type="datetimeFigureOut">
              <a:rPr lang="en-GB"/>
              <a:pPr>
                <a:defRPr/>
              </a:pPr>
              <a:t>17/05/2020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9960B5-B7EF-461E-B67E-1158E98ACD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31900"/>
            <a:ext cx="443230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B9EE8A-687D-4F01-BF16-8CD7166CD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513" y="4743450"/>
            <a:ext cx="5375275" cy="3879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A073B-3FD8-4651-AE00-62DA94A14B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0C879-40DB-4E8C-B757-F208C962F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ABEE4F-D41A-4766-82A1-ABFAA82B39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AF65740-2A36-491E-8D96-3068D24B37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F5CC66B-9B28-455C-A97F-99D0A3BE8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950B4C3-6F58-4EF5-A7A9-5EEE56E94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B5BDF3-2027-4E13-9048-ADE736D06F1E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5CF9546F-B539-40E0-9AB1-DC2106CFB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BDF48FC0-22D2-4356-8A05-0B3A338659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374F8B54-AA23-4A77-8634-00D84E06C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3B5AFB-09C0-4E36-9021-887FC91A0DED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69DB9CD-14BA-4C30-95BD-554F8BB73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7A8A28-26B9-480D-802C-6973C8A50838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fr-FR" altLang="nl-B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30813F1-A26D-4AE7-8234-C8C9A415A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4633A52-6B83-4C1E-93D8-474F9D38D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1FCF3750-A3F3-4A1A-A765-FBD776C3DB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F5195A7B-5D76-45D0-8C0F-659609163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E02B17F9-6450-48C1-AC34-62FCD2B15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170176-3679-48AF-9126-8AD5AF05F48F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0857F0B-2B5D-4FF3-940B-C166CB11D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849BD4-DCF8-49F8-B4AB-C231DC44CDAE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fr-F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857F4FE-4CEB-4037-990C-C69E5B8D4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BD61E72-7C48-49D9-AEB8-C971406A2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9D11CD7-B9D4-4393-B191-46F000B1B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DCD78E-6906-414A-B3D0-CA5BE45B365D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fr-F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55EF25C-767A-4528-970B-B7382A1F8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78D12C-7E56-456B-9D62-1075907B8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6F84CF1-D338-4A6C-ACB6-69D940C70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A6BDE7-AC89-4FC3-9051-1E13160BD71C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fr-FR" altLang="nl-B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522EA4-9628-4E79-ACB9-6A9BBF24F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1D6D933-2C9A-47EE-9DF3-A591746AF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DBCD4CF-FDBF-4133-8475-F416BB388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449306-ADFF-4B97-92CB-49DE59868798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28666A8-8469-4E9E-97DA-DD55AB59A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234BD03-CEC5-4F1D-91FC-790872988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B50308-53B3-4A24-8ED6-8625A94DFBD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37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EC4EB75-DFAB-40E9-96C0-FC4096B50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0ECE2D-2B86-4561-8C62-B1CD95A8BF40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fr-F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36D5906-5BD2-48E1-8113-50C6D6F1F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0903194-2F4C-425D-9FC9-D69B82302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801C34D8-3FF3-4796-BADC-1037529239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BB60046-5055-4AF3-A7CB-D7786248B3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B2944C9-FB15-4096-9B51-2C2A40D1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F51BCC-1373-435C-9268-8AD2699E1958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C5FE3BE-359D-4E1C-8FB1-902657FD1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66E7FF1D-03D2-47A6-A738-9F9138699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E8DC36D-3332-4EEB-A091-876A52400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DC2706-A258-489C-926A-2C4AA075A04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94C1C-4489-4E5D-A01E-99D9D37C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A879-2037-4B0D-9E15-C773F7FB119C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6A23A-5E2B-4472-AB3D-22EA7906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787F-48DF-425C-B524-17EBA834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C5B7-7D43-445F-8D74-941614BFDB7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55101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D808A-5221-47BF-96F0-E59DE5D5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A39E-8657-4405-A1D5-CF1CBB93928B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E7986-BA7F-4DEC-9F76-627FF546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EDB89-67EC-4029-9D41-268C09B9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9554-A035-497E-AD21-C8D7D941A5D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4330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05E16-39A3-43A3-ADE5-2F6C34D3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2567-568D-4E70-BB64-3ED231C70DC5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E11B2-C613-4B02-9B46-F776243D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6F1D8-0619-40D4-9C1D-0CB3ECBF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B894-6E6E-425A-B2AA-E785987142AF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7719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23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28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86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68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115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54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19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97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28443-FAC1-4523-BC1E-760E98E6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9A60-130A-4456-A37F-D7B4ECB4D9C0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A8F4-97C6-422A-97CA-344FE9B7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C185F-7E57-4B1C-8269-9EB76868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5B91-010D-4DAB-AB16-477BF09E802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15000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63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007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32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9155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64FB8-936A-4349-8B9D-5C779771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7EE0-AFE3-4D7D-A659-537B7775C840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023B-C471-4C71-B742-FAFE149C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80FF-0DCE-4501-ADE3-AC52524B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D997-83CC-455C-8306-32B1AA38C4AE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921710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28C3A-DB18-472E-9179-EECEC129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34BB8-8C15-4E22-AD32-19BD093BE2E8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D1D4-97EC-40AE-848F-6F461AD9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C8F5E-0026-4466-9FAF-CC5B3267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1C34-1650-427B-9039-DB8695847B01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67382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9225-B87B-4150-B553-ACCE86B5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40C8-E35E-4EA8-9288-19FC11403879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3278B-9AE7-4F40-8589-7C48023B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A5CF-D0FB-4020-A6F7-4AADB8C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8424-8C7A-4472-8611-06244B2A7937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781347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EDD8F9-F619-4B90-9E4F-8D5C5A83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8A82-EF41-461A-A5EF-6F0F36DA8B9F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B562A1-DC3D-4D3E-9A90-86E56491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41C58C-905B-4344-9769-5AD150EF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4C5A-5924-4EDE-95DC-2D68AA28018D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51434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EEAD50-67D4-4A5E-8E92-9D83EB09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C74B3-6C1D-4DEE-B8D4-7DBC38326CEB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FBF483-0240-4762-9CDE-135F591D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E86CA6-8A19-479E-A3A7-D9BD39E7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594A-315D-4A9A-A8D5-961CC9BB13C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516080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A82950-759A-4C24-BC01-9379BEB6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D559-DA96-4FD5-9A69-6531BD01D504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1046AE-86C5-4FA4-894A-3E33F509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ACEEE9-AEFE-4897-9F33-F1DA1B18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1EDE-4E9E-43C0-A14C-3B88728DEDE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83608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D484D-407D-4C29-A5E7-310012C6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8C3A-9903-4344-9B35-C2F33553B5E5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FA9C6-EE0A-49D8-A570-0B259FAF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1C3D-54FB-4449-9526-0A5D8D4D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C883-6DCC-4BCC-ACD2-FEA383ED2DB9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607530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04398A-AEEB-4A3F-99EF-31ACCB40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13D4-4758-4C32-8274-6C39F0109119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9E852B-8770-4613-B647-53539A6D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5B2344-76FF-4562-9FAA-6EFC96FB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C204-FF0F-4657-BD40-9B34C19052B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672705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68B7F4-C23F-4863-BA08-C32B99D7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E378-C616-4EAB-BEB9-12D41D8E859A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2F544B-089F-4D6C-9D61-E20FD9CB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E8A1D-753E-4A4F-8C3D-29BB80D0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2156-586E-4487-A07C-A44F8DEC5E6F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727934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761CD4-89B1-4332-9454-4DD92FB5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C23E-E98D-4867-8D01-E80EC9D5ED63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01DE0-A7DD-4535-AE4B-ABAF4E33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B8E35B-D920-4FBA-8378-8AE5D482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02CC-2565-49E2-AC0E-4BF5B1AF88C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639329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C732B-776F-4299-879E-D26886B1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470D-A6A6-47A8-ACA3-04C4C70CE1BE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A15EC-45B1-4354-98C6-E526C36F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C6AF5-F33F-439B-85D0-253479C0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8B42-CF26-447C-9739-56037EF64CF5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125193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42334-9EB2-4B00-88B5-83212462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0C96-C48D-458E-82C6-2CA3C2649CD0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5226-0FD0-4165-B891-0A78F981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0AAFC-F510-40D5-AB76-D3D7BF32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ACDC-726A-4B63-8FEC-40312085BE37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807864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6CED9-574F-40E6-8B67-4F04DF8C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660C-9308-4AC1-96DB-89ADD284CE2E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95B44-82AD-438B-A8F8-E8FB624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ED086-46D2-4AC6-8326-EAABC463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8390-F57C-4229-8114-48233DD9BB0A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175500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0BC8-2963-4673-A087-5BEB20B5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ED344-0A77-4566-A5E3-A1BC239B785E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09580-AF60-4637-95C1-7A6F7E40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E5D7E-50EF-4609-A65F-A8DB0E05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0EC6-9AFC-4FAC-831C-35FE61F2F815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125755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FB28C-4C83-481E-9C04-F8A78529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58AFC-D031-40C8-AA14-0606792C57DC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69FCE-5138-4BF3-B8D1-8C8213CC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0E06E-A490-49DE-B3A9-25482610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3C5E-0E4C-4ED9-B4EE-504924F47B8B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058386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BFA787-7AC8-44AA-93B2-2C5C0466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2BFB-A266-414A-A6E4-5ECB2C8821D5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FA4ACB-D2E2-4A79-9E14-6DB552BD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59F7CC-4B37-424D-B0C6-8F057B47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F10A-8A2A-4DD0-9BAA-95B536667108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661145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E63E8D-4810-4F3B-AD4E-C4C65FB4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7B41-C9A4-4502-B04D-FD5677EB25A3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1E2D7A-C787-4412-91C9-8B0D17D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C04709-642D-4C44-A850-8BF5950D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76E5-F39E-4995-AF2B-B6DA999B950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44499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4C68B3-22F1-4FC0-B960-532B873A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B866-9271-474C-B743-1F2D72D83ED5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097ABF-B866-41F4-B797-CA54891A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8B596E-BAF2-4851-B0F1-F1CC3034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1D64-3129-4067-A6DC-4699A46B45D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06332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5F933-B5BD-4DAB-9C64-25B88E76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45EF-0F67-46A9-B387-6F0DAB2C88C9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FEA818-0A93-4AEA-A2EA-F25DDEF4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6AD948-A39D-4AE9-B7BA-960111B2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BE18-2156-4AC2-91AC-8A28F55CCE6D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71351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9CD6E8-5942-4392-9224-BC7341DD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05C3-D9CD-4B02-90B5-4C475C91E123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168764-0ADA-45F2-BCEA-4D91243B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2D8C48-C142-461E-930A-982F4C41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2F3A-B400-47AE-91A7-903735E39B6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90988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B37B2D-9B54-48D0-BF79-9D8E9FAC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AD04-1CF2-4688-BAC0-1F5F8E26A090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E5F419-3398-4AD5-9E5B-88BEC859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859287-19BF-478B-98A8-68CE1523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C7B3-FB8A-4739-8151-73C496D1179C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600934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882F15-715B-4B26-85B3-F1D416A3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23BE-1554-4BEA-BF23-7359D237A088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610C41-DC76-4E5E-8779-019FFAC6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27A72-76E9-4F5A-A5A3-3E9E2CE1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3684-2B7A-4854-B8E5-C7F87F28306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903511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D867C-4494-46B4-AB6E-ED9D195F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5532-8DBA-4F60-A9CA-56CEB682C15B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57620-0E48-46CB-9366-24B3FB9C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251C-BC87-4563-A4ED-F0EDFC00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3CFE-6DE4-47B0-8736-8EC0BA8813A5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710721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BE45B-56D3-4B60-80B0-07AFEA0A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9D89-1232-4644-BACB-3111821D9E92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B510-E145-465E-9E45-2D949867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CACB-6471-4478-BA46-3316420D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6E6B-13B3-485A-B603-905F88C79F4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697505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836E-DE07-457E-BBFD-394810CF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04FE-BAFA-4CA4-95A8-39AEFEA3123F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D4B48-F0A5-43F1-A9B6-7C933B81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76A84-92B9-4B72-B085-5F8BDF34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4414-C0B3-4955-8EE9-32E9D9415F0C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557606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CA953-FFA6-49C4-B61A-AD576241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9573-8AE0-4285-AC73-39CB20A012A5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63D5-9ACD-48EC-A93B-C56DF9AA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F215-92CE-42BE-BC7F-219E5838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2575-3187-4AE5-95DC-71972090DD2A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665048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DA2ED-ACD2-4CA9-A852-26ABD333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9D04-82DD-46A3-9723-3D8975285C27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4B78-A7B3-47E3-9CF0-867501CC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D3AEC-BEAA-4918-B34D-62B0A05E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4C92-79A0-4CC7-9DF9-62A15C4BFF29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589237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5C439F-F5E1-4EDB-8440-2A7D9248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D550-F2EE-450A-9FC6-EFDC9FEA739A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588AAC-89F7-47E6-BA55-760FA43D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106CC5-1297-49AA-A444-E8EA870A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9BEF-7E35-466C-87C8-34B0FCDB5A6F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1066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B7B81D-DC32-435A-8258-D2F38771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CB11-4F77-4A58-9B1A-881603EE08A3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4A7E33-C5E1-4ED7-A91D-8098B7A1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D5A33D-56F2-4CAF-90C8-615AC372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0245-8A6C-4428-AE86-C5FE1834DEAC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723335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9B2CFB-64AA-49FC-96AF-6C14454C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1C7D-0269-482D-8A1D-4FAA65AFD138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329ABC-ECA6-4D15-9F74-A58BF78C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BB5B0E-FD1D-40B0-B017-002A9FA1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72DB-6BB8-473D-80C0-8CFBC0BAD72B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32650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A72CC1-CC6A-412F-8146-110A5633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F301-140D-44D3-B5EA-929A9665AA6A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863531-7A3F-4405-832C-9AFB8575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4C904E-794A-48E0-A6CE-FD3C65F8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B79E-F280-47BD-A42A-46C5F26CF65F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85818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9F384A-6539-4962-927E-8D77E431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941B-916A-44A0-8085-13778009A841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716E81-57DD-4134-9C8D-12BF50F3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B63657-FC2D-4540-8E80-A2E178E7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2977-D2B2-4B83-B0BC-BD89985AE3F1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443597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E233FE-07E0-4081-A87E-9FA5F7C8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8EA-9666-460E-81F2-F4A16B0A9AD4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905E50-D9E1-4A9E-A881-2F03A3EE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CC456-6133-4DEB-BD13-9828D550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FD1C-E5D8-4817-B358-8D8B30ED20C9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677596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38C1BE-30EA-4906-93E9-7AF0AF0C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35F7-1F3A-48B2-872C-E3E3F63511CF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A3B7EB-C332-4D22-BA22-8C322D08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157F77-2D27-4B47-A422-7BEC6011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0645-0F4D-45CE-8FAE-72D8981D52FE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838104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5A6F7-B311-47E4-A25F-B9DA4E7A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3B0A-9BE5-4FF4-91D1-4EFB5044B59B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4BB34-3A76-4E3A-9309-AF56A730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62762-5E0D-4C75-8A08-4F325788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F9D5-9786-49B1-8C30-3666E568E7D9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892971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FEBFE-2A27-41A3-A632-AD446A5B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7C96-B338-4FF4-970F-1B416A396A6C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AB6CE-4272-4200-86A1-57080BB9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69933-A21E-43C7-8ADF-8CD0FA85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B8F2-490D-4694-AB10-D35CF297623D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448485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FDD5-7387-4B25-B168-8726D53C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A6DC-BBD5-4EB3-AAD0-A58DA565CEAB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CAF03-6D04-42FA-B91C-725C5489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1B3FB-83BD-4F7B-AB7F-71121C42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BD44-A57C-4C43-AA09-49B9224ED9A6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597634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5DCB-CC26-41E0-92FC-2DDB8647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1F-9600-44C5-A107-AF8A623257DD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30541-BEEF-4853-AD77-DECB9825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457A-622B-451D-9E42-4C89ABC1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B362-5720-4E48-B608-41E056C2222E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479744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66787-880E-41EC-89FE-3666539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5F3A-D41C-4E34-A16D-84D99C812055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3C1D7-8922-4FA9-AC4A-CF618037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2AB2-EB19-4BA4-873F-B5131019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A071-39E3-44EC-A58C-3C4B7DF252EA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7542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62CFC6-EFC9-4225-825B-6834B7C7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3802-0B46-4C4B-AD9F-8C710954F00F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CBE2D1-22A7-43CC-A3F7-5B868F28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4C4198-77D8-4036-8E4C-09450983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25D5-7BBB-46EE-B11F-9B7B5342118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846392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0F4933-C7D6-4BC8-A6BF-03AD8D9B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E036-436F-4279-BC56-2F2FFF0D1460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2DB357-2CFC-460A-B53C-2CEA4ADF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D20036-1955-4950-9655-214293DF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F1D4-BD3A-4943-A26D-BD9778FA545E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421833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68FF15-A919-4D88-9069-818CA652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FCC3-3A91-40E8-9904-CB0EB347089C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4C508E-BF8A-42C3-AE86-665D780A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0E111A-1E60-4D04-A9B0-A59112B3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7ADA-3CC7-4A10-B7E3-60F63C49E907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338930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BABB2A-F10C-413C-B906-92A25C20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F9F7-117D-407D-8169-6A044596593C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5DCA65-17BA-4385-88FA-15BF9DF6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0AC0EB-C3AE-433A-9899-90E49E16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A987-E94C-4259-B8F6-418C8037315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622378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4F4332-AA05-4BDA-8A8E-6CED8B58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B8D7-C250-4BD7-9242-064AE53777B6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048E69-2DBC-4965-A66C-3224B8CA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9F4D47-3A3F-4F23-BDCF-B27EBDED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53FF3-7657-4146-A79E-E41E7209415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65919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AFC920-40DF-4032-9305-B0DFDADD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0F1C-C9B3-4FE2-B156-4BDC082E8407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A1EF7E-EC2F-4577-B103-A4DBFD9C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AAA287-C4A7-4478-88CF-60CA25DF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AC98-8073-48D0-882A-C35C6922789A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349870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C29A13-F398-45C7-9BAF-1CCF717A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4A75-78BD-4046-9C81-1ED4E591BE1A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74EF05-B215-4D3A-BCCB-E0B00F83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6C4003-9138-4E08-9E3A-8099A523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2136-B5CC-4B09-8F42-78B35D1E7816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558820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683D7-B0A6-4FD1-8867-D784CE7C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EBA4-0117-4F45-9742-3E32F1968FBC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F347D-D9F0-4A2F-98B8-AD6B06FE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7290-5AE3-4871-9DB5-85BD8EC3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6405-6CB8-429F-854B-C328E195E29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935668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2329-0E86-4A67-BAD2-0641D679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7403-049D-4551-8975-8965EA906828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78E8F-DD17-4024-9D9B-F39FEC41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4DF4-1C0F-4A94-973D-42C68C9F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BEAD-4BAD-40FE-AAC6-BEE72FF31222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0745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8D23BE-4BBD-4BAF-8148-015ACCD4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7B21-441A-44A6-A766-4D8830EC774C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4BA019-1407-4692-8644-B3B25762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703D33-CBB5-4E17-A893-6C43CB69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4285-8A71-4503-807D-34AC19F4A23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0970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AF1137-7068-463B-853A-A392384D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CD70-A120-406A-A9B6-B09DFB3B2D55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08EFD2-E3AA-4A79-8C55-DA7A17C1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3B69DC-20CE-4659-8D78-845FB49B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4DC9-9D69-4A12-87AC-E1EB4DA2A217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08369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3FD820-8917-4E7A-8FA3-A723D562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19D9-7F65-4144-B66C-26F9CDFB998D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B07133-2172-4A74-AAF7-5C9458F9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5040ED-5883-48DB-9F07-5B07173C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B843-D49A-4DD4-8885-399B540247C5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02372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351E4F-147B-45A3-B2E8-DF2510B601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31B5A54-2A83-41C1-8BB8-E770A6F662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8118-7164-4D02-9A2B-011746341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1606A7-529B-41F9-A1F5-BB5644CF7C7C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07CD-3AB4-43EA-AEA8-C68F33DE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5A4DD-DEA0-4875-8F64-EACF5739A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E78FB0-9099-4DAF-9029-244EC3DDEDE1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80" r:id="rId1"/>
    <p:sldLayoutId id="2147497481" r:id="rId2"/>
    <p:sldLayoutId id="2147497482" r:id="rId3"/>
    <p:sldLayoutId id="2147497483" r:id="rId4"/>
    <p:sldLayoutId id="2147497484" r:id="rId5"/>
    <p:sldLayoutId id="2147497485" r:id="rId6"/>
    <p:sldLayoutId id="2147497486" r:id="rId7"/>
    <p:sldLayoutId id="2147497487" r:id="rId8"/>
    <p:sldLayoutId id="2147497488" r:id="rId9"/>
    <p:sldLayoutId id="2147497489" r:id="rId10"/>
    <p:sldLayoutId id="21474974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91B36AE-3742-49AA-B09D-965069EA9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Cliquez et modifiez le titre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D22355C-1B67-497E-B72D-D1DEAB764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Cliquez pour modifier les styles du texte du masque</a:t>
            </a:r>
          </a:p>
          <a:p>
            <a:pPr lvl="1"/>
            <a:r>
              <a:rPr lang="en-US" altLang="nl-BE"/>
              <a:t>Deuxième niveau</a:t>
            </a:r>
          </a:p>
          <a:p>
            <a:pPr lvl="2"/>
            <a:r>
              <a:rPr lang="en-US" altLang="nl-BE"/>
              <a:t>Troisième niveau</a:t>
            </a:r>
          </a:p>
          <a:p>
            <a:pPr lvl="3"/>
            <a:r>
              <a:rPr lang="en-US" altLang="nl-BE"/>
              <a:t>Quatrième niveau</a:t>
            </a:r>
          </a:p>
          <a:p>
            <a:pPr lvl="4"/>
            <a:r>
              <a:rPr lang="en-US" altLang="nl-BE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02" r:id="rId1"/>
    <p:sldLayoutId id="2147497503" r:id="rId2"/>
    <p:sldLayoutId id="2147497504" r:id="rId3"/>
    <p:sldLayoutId id="2147497505" r:id="rId4"/>
    <p:sldLayoutId id="2147497506" r:id="rId5"/>
    <p:sldLayoutId id="2147497507" r:id="rId6"/>
    <p:sldLayoutId id="2147497508" r:id="rId7"/>
    <p:sldLayoutId id="2147497509" r:id="rId8"/>
    <p:sldLayoutId id="2147497510" r:id="rId9"/>
    <p:sldLayoutId id="2147497511" r:id="rId10"/>
    <p:sldLayoutId id="2147497512" r:id="rId11"/>
    <p:sldLayoutId id="21474975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42E00C1-BB89-4381-905F-4FBCA615F0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04E3EE33-3A77-48EF-85C0-DF57FFAF19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8EC00-AA67-4596-9BCC-DC86D953B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6B8585-D950-4DED-B6AE-FDA87742E242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9837A-2C4F-48CA-B8DD-F25E18947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A2105-FCAC-4E6A-A0A7-197BB7B1D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EDE7D3-87DF-4E2E-A583-8BE6B4129F96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14" r:id="rId1"/>
    <p:sldLayoutId id="2147497515" r:id="rId2"/>
    <p:sldLayoutId id="2147497516" r:id="rId3"/>
    <p:sldLayoutId id="2147497517" r:id="rId4"/>
    <p:sldLayoutId id="2147497518" r:id="rId5"/>
    <p:sldLayoutId id="2147497519" r:id="rId6"/>
    <p:sldLayoutId id="2147497520" r:id="rId7"/>
    <p:sldLayoutId id="2147497521" r:id="rId8"/>
    <p:sldLayoutId id="2147497522" r:id="rId9"/>
    <p:sldLayoutId id="2147497523" r:id="rId10"/>
    <p:sldLayoutId id="21474975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E1E301CA-9C8E-4698-A6D4-AF37DC6A53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949AC66E-5EA8-4000-B68D-C12431CF5C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5DBFA-2D74-4114-956F-CADEA70CD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1F4278E-AB05-4F80-BDAE-9B5AB481AADE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FEA6A-B674-4413-B224-907EFB15F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80A8-9DE6-4FD1-8E67-F5D0B0173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AAE591-5A82-4ECB-AA43-1C9A670E1BB7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25" r:id="rId1"/>
    <p:sldLayoutId id="2147497526" r:id="rId2"/>
    <p:sldLayoutId id="2147497527" r:id="rId3"/>
    <p:sldLayoutId id="2147497528" r:id="rId4"/>
    <p:sldLayoutId id="2147497529" r:id="rId5"/>
    <p:sldLayoutId id="2147497530" r:id="rId6"/>
    <p:sldLayoutId id="2147497531" r:id="rId7"/>
    <p:sldLayoutId id="2147497532" r:id="rId8"/>
    <p:sldLayoutId id="2147497533" r:id="rId9"/>
    <p:sldLayoutId id="2147497534" r:id="rId10"/>
    <p:sldLayoutId id="21474975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41DE7022-749F-4C1E-BCD2-C45033B4AA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C0D5E7A3-3441-4482-8987-9DC9E1E519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7CCB-53AA-4C44-8C1B-A0610C3A3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A394B46-8EB0-48E0-9AAE-81CB8EEC403B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F5201-02B4-46BB-914C-69BD17A9D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B9B18-BE98-4126-981A-8C1D4590F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72AE81-FC1F-4C03-821A-2D8DE9CEB94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58" r:id="rId1"/>
    <p:sldLayoutId id="2147497559" r:id="rId2"/>
    <p:sldLayoutId id="2147497560" r:id="rId3"/>
    <p:sldLayoutId id="2147497561" r:id="rId4"/>
    <p:sldLayoutId id="2147497562" r:id="rId5"/>
    <p:sldLayoutId id="2147497563" r:id="rId6"/>
    <p:sldLayoutId id="2147497564" r:id="rId7"/>
    <p:sldLayoutId id="2147497565" r:id="rId8"/>
    <p:sldLayoutId id="2147497566" r:id="rId9"/>
    <p:sldLayoutId id="2147497567" r:id="rId10"/>
    <p:sldLayoutId id="21474975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9320A03E-F68C-498A-960A-66EB81D806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211EFE28-902C-4F9A-B209-A5A2A4028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686F-DB8E-4A91-A9F9-930F9D39E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7CE7799-7E2D-40B8-8A38-9AF126DB5834}" type="datetimeFigureOut">
              <a:rPr lang="nl-BE"/>
              <a:pPr>
                <a:defRPr/>
              </a:pPr>
              <a:t>17/05/2020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8C45A-3517-44B9-AA5E-5EB313083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7C7C-EE71-4F0A-8B49-35C8F2F64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6F2961-0BDD-4229-824B-E15CDB850473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569" r:id="rId1"/>
    <p:sldLayoutId id="2147497570" r:id="rId2"/>
    <p:sldLayoutId id="2147497571" r:id="rId3"/>
    <p:sldLayoutId id="2147497572" r:id="rId4"/>
    <p:sldLayoutId id="2147497573" r:id="rId5"/>
    <p:sldLayoutId id="2147497574" r:id="rId6"/>
    <p:sldLayoutId id="2147497575" r:id="rId7"/>
    <p:sldLayoutId id="2147497576" r:id="rId8"/>
    <p:sldLayoutId id="2147497577" r:id="rId9"/>
    <p:sldLayoutId id="2147497578" r:id="rId10"/>
    <p:sldLayoutId id="21474975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AF3035BB-119E-4561-89D9-FBA8FD4F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111125"/>
            <a:ext cx="8697912" cy="723900"/>
          </a:xfrm>
        </p:spPr>
        <p:txBody>
          <a:bodyPr/>
          <a:lstStyle/>
          <a:p>
            <a:pPr eaLnBrk="1" hangingPunct="1"/>
            <a:r>
              <a:rPr lang="fr-BE" alt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Evropska</a:t>
            </a:r>
            <a: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unija</a:t>
            </a:r>
            <a: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l-SI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446</a:t>
            </a:r>
            <a: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milijonov</a:t>
            </a:r>
            <a: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prebivalcev</a:t>
            </a:r>
            <a: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</a:t>
            </a:r>
            <a:r>
              <a:rPr lang="sl-SI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držav</a:t>
            </a:r>
            <a: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alt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7533B2-D6C5-4F24-BFFD-3B5FF8CA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750888"/>
            <a:ext cx="630555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4752DDF3-5EB1-4193-A554-41A64CA3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-312738"/>
            <a:ext cx="7664450" cy="1363663"/>
          </a:xfrm>
        </p:spPr>
        <p:txBody>
          <a:bodyPr/>
          <a:lstStyle/>
          <a:p>
            <a:r>
              <a:rPr lang="fr-BE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Socialna Evropa</a:t>
            </a:r>
            <a:endParaRPr lang="en-GB" alt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A82E-75C7-427F-854D-C2B6EF28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13" y="2347913"/>
            <a:ext cx="7589837" cy="4156075"/>
          </a:xfrm>
        </p:spPr>
        <p:txBody>
          <a:bodyPr/>
          <a:lstStyle/>
          <a:p>
            <a:pPr>
              <a:defRPr/>
            </a:pPr>
            <a:r>
              <a: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Evropska socialna listina </a:t>
            </a: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zagotavlja temeljne socialne in ekonomske pravice, ki zagotavlja širok spekter vsakodnevnih človekovih pravic, povezanih z zaposlovanjem, nastanitvijo, zdravjem, izobraževanjem, socialno zaščito in dobrim počutjem.</a:t>
            </a:r>
          </a:p>
          <a:p>
            <a:pPr>
              <a:defRPr/>
            </a:pPr>
            <a:r>
              <a: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Evropski socialni sklad </a:t>
            </a: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je glavni evropski instrument za podpiranje zaposlovanja, pomoč pri iskanju boljših delovnih mest in zagotavljanje pravičnejših zaposlitvenih možnosti za vse državljane EU. Naložbe v višini 10 milijard evrov letno izboljšujejo možnosti milijonov Evropejcev, zlasti tistih, ki težko najdejo zaposlitev.</a:t>
            </a: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Glavni cilj </a:t>
            </a:r>
            <a:r>
              <a: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Evropske strategije zapos</a:t>
            </a: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lovanja je ustvarjanje več in boljših delovnih mest po vsej EU.</a:t>
            </a:r>
          </a:p>
          <a:p>
            <a:pPr>
              <a:defRPr/>
            </a:pPr>
            <a:r>
              <a: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Jamstvo za mlade </a:t>
            </a: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je zaveza vseh držav članic, da mlajšim od 25 let zagotovijo kakovostno ponudbo za: </a:t>
            </a:r>
          </a:p>
          <a:p>
            <a:pPr lvl="1">
              <a:defRPr/>
            </a:pP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zaposlovanje</a:t>
            </a:r>
          </a:p>
          <a:p>
            <a:pPr lvl="1">
              <a:defRPr/>
            </a:pP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nadaljnje šolanje</a:t>
            </a:r>
          </a:p>
          <a:p>
            <a:pPr lvl="1">
              <a:defRPr/>
            </a:pP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vajeništvo ali </a:t>
            </a:r>
          </a:p>
          <a:p>
            <a:pPr lvl="1">
              <a:defRPr/>
            </a:pP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pripravništvo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in sicer v štirih mesecih od dneva, ko postanejo brezposelni ali končajo formalno izobraževanje.</a:t>
            </a:r>
          </a:p>
          <a:p>
            <a:pPr lvl="1">
              <a:buFont typeface="Arial" charset="0"/>
              <a:buChar char="•"/>
              <a:defRPr/>
            </a:pP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56324" name="TextBox 3">
            <a:extLst>
              <a:ext uri="{FF2B5EF4-FFF2-40B4-BE49-F238E27FC236}">
                <a16:creationId xmlns:a16="http://schemas.microsoft.com/office/drawing/2014/main" id="{2E80972F-97F7-419F-A7A6-DE3F2C2F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135063"/>
            <a:ext cx="7197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Evropa ima najvišjo raven socialne zaščite v svetu in se uvršča visoko glede kakovosti življenja in dobrega počutja. </a:t>
            </a:r>
            <a:r>
              <a:rPr lang="es-ES" altLang="en-U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altLang="en-U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altLang="en-U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altLang="en-U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en-US"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 položaj dosega z različnimi pobudami:</a:t>
            </a:r>
            <a:endParaRPr lang="en-GB" altLang="en-US" sz="1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47FC4ECB-0087-46CD-8A29-1B0A6BCA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723900"/>
          </a:xfrm>
        </p:spPr>
        <p:txBody>
          <a:bodyPr/>
          <a:lstStyle/>
          <a:p>
            <a:pPr eaLnBrk="1" hangingPunct="1"/>
            <a:r>
              <a:rPr lang="en-GB" altLang="nl-BE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Prosto gibanje</a:t>
            </a:r>
          </a:p>
        </p:txBody>
      </p:sp>
      <p:sp>
        <p:nvSpPr>
          <p:cNvPr id="58371" name="Text Placeholder 4">
            <a:extLst>
              <a:ext uri="{FF2B5EF4-FFF2-40B4-BE49-F238E27FC236}">
                <a16:creationId xmlns:a16="http://schemas.microsoft.com/office/drawing/2014/main" id="{392FCBCC-0A2A-4C1D-9FD9-6A7916F4E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44625" y="1420813"/>
            <a:ext cx="3887788" cy="376237"/>
          </a:xfrm>
        </p:spPr>
        <p:txBody>
          <a:bodyPr anchor="t"/>
          <a:lstStyle/>
          <a:p>
            <a:pPr eaLnBrk="1" hangingPunct="1"/>
            <a:r>
              <a:rPr lang="en-US" altLang="en-US" sz="1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‘Schengen’</a:t>
            </a:r>
          </a:p>
        </p:txBody>
      </p:sp>
      <p:sp>
        <p:nvSpPr>
          <p:cNvPr id="58372" name="Content Placeholder 5">
            <a:extLst>
              <a:ext uri="{FF2B5EF4-FFF2-40B4-BE49-F238E27FC236}">
                <a16:creationId xmlns:a16="http://schemas.microsoft.com/office/drawing/2014/main" id="{34DFF2E4-6956-4E1D-9C74-7E5D8505115B}"/>
              </a:ext>
            </a:extLst>
          </p:cNvPr>
          <p:cNvSpPr txBox="1">
            <a:spLocks/>
          </p:cNvSpPr>
          <p:nvPr/>
        </p:nvSpPr>
        <p:spPr bwMode="auto">
          <a:xfrm>
            <a:off x="1416050" y="2233613"/>
            <a:ext cx="388778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Brez policijskih in carinskih pregledov na mejah med 22 državami EU ter Norveško, Lihtenštajnom, Švico in Islandijo.</a:t>
            </a:r>
            <a:br>
              <a:rPr lang="sv-SE" altLang="en-US" sz="1200">
                <a:solidFill>
                  <a:srgbClr val="595959"/>
                </a:solidFill>
                <a:latin typeface="Verdana" panose="020B0604030504040204" pitchFamily="34" charset="0"/>
              </a:rPr>
            </a:br>
            <a:endParaRPr lang="sv-SE" altLang="en-US" sz="120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Okrepljen nadzor na zunanjih mejah EU</a:t>
            </a:r>
          </a:p>
          <a:p>
            <a:pPr eaLnBrk="1" hangingPunct="1"/>
            <a:endParaRPr lang="en-US" altLang="nl-BE" sz="120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Več sodelovanja med policijami iz različnih držav EU</a:t>
            </a:r>
          </a:p>
          <a:p>
            <a:pPr eaLnBrk="1" hangingPunct="1"/>
            <a:endParaRPr lang="en-US" altLang="nl-BE" sz="120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n-US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Ko potujete med državami EU, lahko kupite in prinesete domov katero koli blago za osebno uporabo</a:t>
            </a:r>
            <a:endParaRPr lang="en-GB" altLang="nl-BE" sz="12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pic>
        <p:nvPicPr>
          <p:cNvPr id="58373" name="Picture 1">
            <a:extLst>
              <a:ext uri="{FF2B5EF4-FFF2-40B4-BE49-F238E27FC236}">
                <a16:creationId xmlns:a16="http://schemas.microsoft.com/office/drawing/2014/main" id="{8A19BAF4-73FD-4378-B7DB-D7E8471F9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976438"/>
            <a:ext cx="28765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542AE4E6-487D-48D7-9839-DFBF1563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it-IT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Izobraževanje v tujini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708CF1B-8770-44BC-93E6-06EFFDC55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1423988"/>
            <a:ext cx="16017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en-US" sz="180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Erasmus+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E804D47-FC13-4D12-80CC-8D1A7DE8F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181225"/>
            <a:ext cx="32924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GB" altLang="en-US" sz="1300">
                <a:solidFill>
                  <a:srgbClr val="595959"/>
                </a:solidFill>
                <a:latin typeface="Verdana" panose="020B0604030504040204" pitchFamily="34" charset="0"/>
              </a:rPr>
              <a:t>Vsako leto več kot 400 000 mladih študira ali se osebnostno razvija v drugih evropskih državah, kar jim omogoča program </a:t>
            </a:r>
            <a:r>
              <a:rPr lang="en-GB" altLang="en-US" sz="1300" b="1">
                <a:solidFill>
                  <a:srgbClr val="595959"/>
                </a:solidFill>
                <a:latin typeface="Verdana" panose="020B0604030504040204" pitchFamily="34" charset="0"/>
              </a:rPr>
              <a:t>Erasmus+</a:t>
            </a:r>
            <a:r>
              <a:rPr lang="en-GB" altLang="en-US" sz="1300">
                <a:solidFill>
                  <a:srgbClr val="595959"/>
                </a:solidFill>
                <a:latin typeface="Verdana" panose="020B0604030504040204" pitchFamily="34" charset="0"/>
              </a:rPr>
              <a:t> za izobraževanje, usposabljanje in šport.</a:t>
            </a:r>
          </a:p>
          <a:p>
            <a:pPr eaLnBrk="1" hangingPunct="1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sl-SI" altLang="sl-SI" sz="1300">
                <a:solidFill>
                  <a:srgbClr val="595959"/>
                </a:solidFill>
                <a:latin typeface="Verdana" panose="020B0604030504040204" pitchFamily="34" charset="0"/>
              </a:rPr>
              <a:t>Poleg tega Erasmus+ podpira </a:t>
            </a:r>
            <a:r>
              <a:rPr lang="sl-SI" altLang="sl-SI" sz="1300" b="1">
                <a:solidFill>
                  <a:srgbClr val="595959"/>
                </a:solidFill>
                <a:latin typeface="Verdana" panose="020B0604030504040204" pitchFamily="34" charset="0"/>
              </a:rPr>
              <a:t>Evropsko solidarnostno enoto</a:t>
            </a:r>
            <a:r>
              <a:rPr lang="sl-SI" altLang="sl-SI" sz="1300">
                <a:solidFill>
                  <a:srgbClr val="595959"/>
                </a:solidFill>
                <a:latin typeface="Verdana" panose="020B0604030504040204" pitchFamily="34" charset="0"/>
              </a:rPr>
              <a:t> in </a:t>
            </a:r>
            <a:r>
              <a:rPr lang="sl-SI" altLang="sl-SI" sz="13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Evropsko prostovoljno službo</a:t>
            </a:r>
            <a:r>
              <a:rPr lang="sl-SI" altLang="sl-SI" sz="13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BE" altLang="en-US" sz="13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500"/>
              </a:spcAft>
              <a:buFont typeface="Arial" panose="020B0604020202020204" pitchFamily="34" charset="0"/>
              <a:buNone/>
            </a:pPr>
            <a:endParaRPr lang="en-GB" altLang="en-US" sz="14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pic>
        <p:nvPicPr>
          <p:cNvPr id="59397" name="Picture 1">
            <a:extLst>
              <a:ext uri="{FF2B5EF4-FFF2-40B4-BE49-F238E27FC236}">
                <a16:creationId xmlns:a16="http://schemas.microsoft.com/office/drawing/2014/main" id="{57D256D7-3027-4E46-B03C-D901E7C5D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4182" b="8440"/>
          <a:stretch>
            <a:fillRect/>
          </a:stretch>
        </p:blipFill>
        <p:spPr bwMode="auto">
          <a:xfrm>
            <a:off x="5065713" y="1930400"/>
            <a:ext cx="31448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398A86B-48DC-43B4-B565-D51F402B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6038"/>
            <a:ext cx="7427912" cy="574675"/>
          </a:xfrm>
        </p:spPr>
        <p:txBody>
          <a:bodyPr/>
          <a:lstStyle/>
          <a:p>
            <a:pPr eaLnBrk="1" hangingPunct="1"/>
            <a:r>
              <a:rPr lang="da-DK" altLang="nl-BE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Enakost spolov</a:t>
            </a:r>
            <a:endParaRPr lang="en-US" altLang="nl-B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611" name="TextBox 3">
            <a:extLst>
              <a:ext uri="{FF2B5EF4-FFF2-40B4-BE49-F238E27FC236}">
                <a16:creationId xmlns:a16="http://schemas.microsoft.com/office/drawing/2014/main" id="{9B5E890B-2A7B-4B83-9346-F630B78B5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939800"/>
            <a:ext cx="7486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60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Enakost žensk in moških je temeljna vrednota EU. </a:t>
            </a:r>
            <a:endParaRPr lang="nl-BE" altLang="en-US" sz="160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612" name="TextBox 2">
            <a:extLst>
              <a:ext uri="{FF2B5EF4-FFF2-40B4-BE49-F238E27FC236}">
                <a16:creationId xmlns:a16="http://schemas.microsoft.com/office/drawing/2014/main" id="{7F9725AB-9C98-4DEA-B9FE-9BF151F7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1347788"/>
            <a:ext cx="62753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2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sl-SI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pomaga ženskam pri iskanju zaposlitve in enakega plačila , kot ga imajo moški, ter pri doseganju boljšega ravnotežja med delom in drugimi področji življenja:</a:t>
            </a:r>
            <a:r>
              <a:rPr lang="de-DE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altLang="en-US" sz="12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altLang="en-US" sz="12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Zaposlovanje</a:t>
            </a:r>
            <a:r>
              <a:rPr lang="sl-SI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leta 2017 se je delež zaposlenih žensk v EU povečal na 66,6 %; delež zaposlenih moških je skoraj 80 %.</a:t>
            </a:r>
            <a:endParaRPr lang="en-GB" altLang="en-US" sz="12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altLang="en-US" sz="12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Enako plačilo</a:t>
            </a:r>
            <a:r>
              <a:rPr lang="sl-SI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ženske v EU v povprečju zaslužijo 16 % manj kot moški. Novembra 2017 je EU predstavila Nov začetek, akcijski načrt za odpravo razlike v plačilu med ženskami in moškimi.</a:t>
            </a:r>
            <a:endParaRPr lang="en-GB" altLang="en-US" sz="12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altLang="en-US" sz="12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Financiranje</a:t>
            </a:r>
            <a:r>
              <a:rPr lang="sl-SI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naložbe v posebne ukrepe za pomoč ženskam, da najdejo zaposlitev, zajemajo sheme za prekvalifikacijo ter izboljšanje znanj in spretnosti,  pomoč ženskam pri vrnitvi na delo po prekinitvi  poklicne poti z zagotavljanjem kakovostnega otroškega varstva, zagotavljanje individualnega usmerjanja za ženske za izboljšanje ozaveščenosti delodajalcev o izzivih, s katerimi se spopadajo ženske.</a:t>
            </a:r>
            <a:endParaRPr lang="en-GB" altLang="en-US" sz="12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altLang="en-US" sz="12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Gospodarstvo</a:t>
            </a:r>
            <a:r>
              <a:rPr lang="sl-SI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zaradi vrzeli pri zaposlovanju moških in žensk je gospodarstvo EU vsako leto ob 370 milijard evrov. Z večjo enakostjo spolov bi bilo mogoče do leta 2050 ustvariti 10,5 milijona delovnih mest in spodbuditi gospodarstvo EU v višini od 1,95 do 3,15 bilijona evrov.</a:t>
            </a:r>
            <a:endParaRPr lang="en-GB" altLang="en-US" sz="12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sl-SI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GB" altLang="en-US" sz="12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sl-SI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Druga velika prednostna naloga je prenehanje nasilja nad ženskami in dekleti. </a:t>
            </a:r>
            <a:r>
              <a:rPr lang="sl-SI" altLang="en-US" sz="1200" b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Kampanja EU NON.NO.NEIN </a:t>
            </a:r>
            <a:r>
              <a:rPr lang="sl-SI" altLang="en-US" sz="12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moške in ženske spodbuja, da se uprejo nasilju nad ženskami.</a:t>
            </a:r>
            <a:endParaRPr lang="en-GB" altLang="en-US" sz="120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8613" name="Picture 4">
            <a:extLst>
              <a:ext uri="{FF2B5EF4-FFF2-40B4-BE49-F238E27FC236}">
                <a16:creationId xmlns:a16="http://schemas.microsoft.com/office/drawing/2014/main" id="{BACCEF4D-4D74-489A-9A91-D4F4F7E96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25" y="2697163"/>
            <a:ext cx="33782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EBA69C23-07B7-4A10-83D1-D8D412E6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504825"/>
          </a:xfrm>
        </p:spPr>
        <p:txBody>
          <a:bodyPr/>
          <a:lstStyle/>
          <a:p>
            <a:r>
              <a:rPr lang="en-US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Varstvo pravic potrošnikov</a:t>
            </a:r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19DC8B38-4026-475E-86C9-CDA772B27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093913"/>
            <a:ext cx="60642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en-GB" altLang="en-US" sz="14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Jasno</a:t>
            </a:r>
            <a:r>
              <a:rPr lang="en-GB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označevanje</a:t>
            </a:r>
            <a:r>
              <a:rPr lang="en-GB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en-GB" altLang="en-US" sz="14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Zdravstveni</a:t>
            </a:r>
            <a:r>
              <a:rPr lang="en-GB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altLang="en-US" sz="14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varnostni</a:t>
            </a:r>
            <a:r>
              <a:rPr lang="en-GB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</a:t>
            </a:r>
            <a:r>
              <a:rPr lang="en-GB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pl-PL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Nepoštena praksa v pogodbah je prepovedana </a:t>
            </a:r>
            <a:endParaRPr lang="de-DE" altLang="en-US" sz="14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pl-PL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Pravice potnikov, kot je nadomestilo za dolge zamude </a:t>
            </a:r>
            <a:endParaRPr lang="de-DE" altLang="en-US" sz="14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en-GB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Pomoč </a:t>
            </a:r>
            <a:r>
              <a:rPr lang="en-GB" altLang="en-US" sz="14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</a:t>
            </a:r>
            <a:r>
              <a:rPr lang="en-GB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reševanju</a:t>
            </a:r>
            <a:r>
              <a:rPr lang="en-GB" altLang="en-US" sz="1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težav</a:t>
            </a:r>
            <a:endParaRPr lang="en-GB" altLang="en-US" sz="1400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708" name="TextBox 1">
            <a:extLst>
              <a:ext uri="{FF2B5EF4-FFF2-40B4-BE49-F238E27FC236}">
                <a16:creationId xmlns:a16="http://schemas.microsoft.com/office/drawing/2014/main" id="{544D1661-78E9-4F8A-9760-56A9017BF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198563"/>
            <a:ext cx="7281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potrošnika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vas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varuje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osnovna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zakonodaja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vsej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EU,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celo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potovanji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spletnim</a:t>
            </a:r>
            <a:r>
              <a:rPr lang="en-GB" altLang="en-US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800" dirty="0" err="1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nakupovanjem</a:t>
            </a:r>
            <a:endParaRPr lang="en-GB" altLang="en-US" sz="1800" dirty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2709" name="Picture 3">
            <a:extLst>
              <a:ext uri="{FF2B5EF4-FFF2-40B4-BE49-F238E27FC236}">
                <a16:creationId xmlns:a16="http://schemas.microsoft.com/office/drawing/2014/main" id="{232FB103-6613-4FA9-88EC-25D84D89E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84650"/>
            <a:ext cx="78295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29E1F8E-F365-4608-9F50-03E2E5ED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188"/>
            <a:ext cx="7634288" cy="576262"/>
          </a:xfrm>
        </p:spPr>
        <p:txBody>
          <a:bodyPr/>
          <a:lstStyle/>
          <a:p>
            <a:pPr eaLnBrk="1" hangingPunct="1"/>
            <a:r>
              <a:rPr lang="en-GB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uradnih jezikov</a:t>
            </a:r>
            <a:endParaRPr lang="en-US" alt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9FEB96C8-329F-4E01-B408-05524B315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17688"/>
            <a:ext cx="8999538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7">
            <a:extLst>
              <a:ext uri="{FF2B5EF4-FFF2-40B4-BE49-F238E27FC236}">
                <a16:creationId xmlns:a16="http://schemas.microsoft.com/office/drawing/2014/main" id="{BB143913-45F2-4C3C-B5BC-775FC5A85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890963"/>
            <a:ext cx="1495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z-Cyrl-AZ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Български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Čeština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d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ansk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Deutsch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eesti keel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Ελληνικά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24581" name="TextBox 18">
            <a:extLst>
              <a:ext uri="{FF2B5EF4-FFF2-40B4-BE49-F238E27FC236}">
                <a16:creationId xmlns:a16="http://schemas.microsoft.com/office/drawing/2014/main" id="{1C821588-85C8-4D84-A6BB-19E74D78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3921125"/>
            <a:ext cx="16525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English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e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spañol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f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rançais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Gaeilge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h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rvatski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I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taliano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24582" name="TextBox 20">
            <a:extLst>
              <a:ext uri="{FF2B5EF4-FFF2-40B4-BE49-F238E27FC236}">
                <a16:creationId xmlns:a16="http://schemas.microsoft.com/office/drawing/2014/main" id="{AFFA1C93-6276-4CBE-825C-A52A0CB1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921125"/>
            <a:ext cx="1631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latviešu valoda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lietuvių kalba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m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agyar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Malti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Nederlands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p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olski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24583" name="TextBox 20">
            <a:extLst>
              <a:ext uri="{FF2B5EF4-FFF2-40B4-BE49-F238E27FC236}">
                <a16:creationId xmlns:a16="http://schemas.microsoft.com/office/drawing/2014/main" id="{E4E18FCB-C692-4EBC-A403-2CE20528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3911600"/>
            <a:ext cx="16319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p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ortuguês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R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omână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s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lovenčina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s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lovenščina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s</a:t>
            </a: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uomi</a:t>
            </a: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sz="1200" b="1">
                <a:solidFill>
                  <a:srgbClr val="595959"/>
                </a:solidFill>
                <a:latin typeface="Verdana" panose="020B0604030504040204" pitchFamily="34" charset="0"/>
              </a:rPr>
              <a:t>svenska</a:t>
            </a:r>
            <a:endParaRPr lang="en-US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sz="1200" b="1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1786958-4E2B-48AF-B0D5-E2C9C7AE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4450"/>
            <a:ext cx="7705725" cy="576263"/>
          </a:xfrm>
        </p:spPr>
        <p:txBody>
          <a:bodyPr/>
          <a:lstStyle/>
          <a:p>
            <a:pPr eaLnBrk="1" hangingPunct="1"/>
            <a:r>
              <a:rPr lang="en-GB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Največja širitev: združevanje Vzhodne in Zahodne Evrope</a:t>
            </a:r>
            <a:endParaRPr lang="en-US" alt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1" name="Text Box 20">
            <a:extLst>
              <a:ext uri="{FF2B5EF4-FFF2-40B4-BE49-F238E27FC236}">
                <a16:creationId xmlns:a16="http://schemas.microsoft.com/office/drawing/2014/main" id="{F19A25A9-9415-42F0-8D91-141A63CA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743075"/>
            <a:ext cx="352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Padec berlinskega zidu – konec komunizma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EU začne z gospodarsko pomočjo: program Phare</a:t>
            </a:r>
          </a:p>
        </p:txBody>
      </p:sp>
      <p:sp>
        <p:nvSpPr>
          <p:cNvPr id="27652" name="Text Box 22">
            <a:extLst>
              <a:ext uri="{FF2B5EF4-FFF2-40B4-BE49-F238E27FC236}">
                <a16:creationId xmlns:a16="http://schemas.microsoft.com/office/drawing/2014/main" id="{F8B20DC5-09BB-4CB2-877C-448025BB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533650"/>
            <a:ext cx="3529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Določitev meril za pristop k EU: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• demokracija in pravna država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• delujoče tržno gospodarstvo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• sposobnost izvajanja zakonodaje EU</a:t>
            </a:r>
          </a:p>
        </p:txBody>
      </p:sp>
      <p:sp>
        <p:nvSpPr>
          <p:cNvPr id="27653" name="Text Box 24">
            <a:extLst>
              <a:ext uri="{FF2B5EF4-FFF2-40B4-BE49-F238E27FC236}">
                <a16:creationId xmlns:a16="http://schemas.microsoft.com/office/drawing/2014/main" id="{CA58E64A-F7AC-4168-B78F-8EDB13D9D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40113"/>
            <a:ext cx="352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Uradni začetek pristopnih pogajanj</a:t>
            </a:r>
            <a:endParaRPr lang="fr-FR" altLang="en-US" sz="12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27654" name="Text Box 26">
            <a:extLst>
              <a:ext uri="{FF2B5EF4-FFF2-40B4-BE49-F238E27FC236}">
                <a16:creationId xmlns:a16="http://schemas.microsoft.com/office/drawing/2014/main" id="{2BF43C1B-505B-4541-AA18-423A56F0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798888"/>
            <a:ext cx="345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Vrh v Københavnu se strinja z največjo širitvijo, ki zajema deset novih držav</a:t>
            </a:r>
          </a:p>
        </p:txBody>
      </p:sp>
      <p:sp>
        <p:nvSpPr>
          <p:cNvPr id="27655" name="Text Box 28">
            <a:extLst>
              <a:ext uri="{FF2B5EF4-FFF2-40B4-BE49-F238E27FC236}">
                <a16:creationId xmlns:a16="http://schemas.microsoft.com/office/drawing/2014/main" id="{0E6087DA-ED70-472B-AA54-99959AB0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297363"/>
            <a:ext cx="3313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Deset novih članic EU: Ciper, Češka, Estonija, Latvija, Litva, Madžarska, Malta, Poljska, Slovaška, Slovenija</a:t>
            </a:r>
          </a:p>
        </p:txBody>
      </p:sp>
      <p:sp>
        <p:nvSpPr>
          <p:cNvPr id="27656" name="Text Box 19">
            <a:extLst>
              <a:ext uri="{FF2B5EF4-FFF2-40B4-BE49-F238E27FC236}">
                <a16:creationId xmlns:a16="http://schemas.microsoft.com/office/drawing/2014/main" id="{A759EA3B-F366-4AEA-8D34-C4C7BA785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731963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1989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27657" name="Text Box 21">
            <a:extLst>
              <a:ext uri="{FF2B5EF4-FFF2-40B4-BE49-F238E27FC236}">
                <a16:creationId xmlns:a16="http://schemas.microsoft.com/office/drawing/2014/main" id="{63D30165-37DD-4097-891F-74E02E8E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52253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1992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27658" name="Text Box 23">
            <a:extLst>
              <a:ext uri="{FF2B5EF4-FFF2-40B4-BE49-F238E27FC236}">
                <a16:creationId xmlns:a16="http://schemas.microsoft.com/office/drawing/2014/main" id="{7528CB20-47B1-4746-A924-FC0BD801B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37343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1998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27659" name="Text Box 25">
            <a:extLst>
              <a:ext uri="{FF2B5EF4-FFF2-40B4-BE49-F238E27FC236}">
                <a16:creationId xmlns:a16="http://schemas.microsoft.com/office/drawing/2014/main" id="{16A213F7-83F6-41C0-993F-4EFEBE4FC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789363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2002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27660" name="Text Box 27">
            <a:extLst>
              <a:ext uri="{FF2B5EF4-FFF2-40B4-BE49-F238E27FC236}">
                <a16:creationId xmlns:a16="http://schemas.microsoft.com/office/drawing/2014/main" id="{6B10A26B-7E14-4BA2-AA9F-454B62C3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4300538"/>
            <a:ext cx="105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2004</a:t>
            </a:r>
          </a:p>
        </p:txBody>
      </p:sp>
      <p:sp>
        <p:nvSpPr>
          <p:cNvPr id="27661" name="Text Box 29">
            <a:extLst>
              <a:ext uri="{FF2B5EF4-FFF2-40B4-BE49-F238E27FC236}">
                <a16:creationId xmlns:a16="http://schemas.microsoft.com/office/drawing/2014/main" id="{BB13C58E-E754-4212-A8DC-4D7BF956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515778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2007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27662" name="Text Box 30">
            <a:extLst>
              <a:ext uri="{FF2B5EF4-FFF2-40B4-BE49-F238E27FC236}">
                <a16:creationId xmlns:a16="http://schemas.microsoft.com/office/drawing/2014/main" id="{D552EEFE-F8AA-4882-B16E-0CBB91BC7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229225"/>
            <a:ext cx="3529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Bolgarija in Romunija se pridružita EU</a:t>
            </a:r>
          </a:p>
        </p:txBody>
      </p:sp>
      <p:sp>
        <p:nvSpPr>
          <p:cNvPr id="27663" name="Text Box 29">
            <a:extLst>
              <a:ext uri="{FF2B5EF4-FFF2-40B4-BE49-F238E27FC236}">
                <a16:creationId xmlns:a16="http://schemas.microsoft.com/office/drawing/2014/main" id="{6A113CCA-8BCB-4C8D-9064-2948A1D3429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035050" y="5521325"/>
            <a:ext cx="10398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2013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27664" name="Text Box 30">
            <a:extLst>
              <a:ext uri="{FF2B5EF4-FFF2-40B4-BE49-F238E27FC236}">
                <a16:creationId xmlns:a16="http://schemas.microsoft.com/office/drawing/2014/main" id="{C2902BF2-FE65-4881-8113-9AB066EC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94350"/>
            <a:ext cx="3433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1. julija se pridruži Hrvaška</a:t>
            </a:r>
          </a:p>
        </p:txBody>
      </p:sp>
      <p:pic>
        <p:nvPicPr>
          <p:cNvPr id="27665" name="Picture 1">
            <a:extLst>
              <a:ext uri="{FF2B5EF4-FFF2-40B4-BE49-F238E27FC236}">
                <a16:creationId xmlns:a16="http://schemas.microsoft.com/office/drawing/2014/main" id="{09C51AB3-DA3F-47E7-8BDD-4A462A42B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90638"/>
            <a:ext cx="2368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3DA1856-AE95-4136-8290-C67449C7C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0"/>
            <a:ext cx="7488237" cy="692150"/>
          </a:xfrm>
        </p:spPr>
        <p:txBody>
          <a:bodyPr/>
          <a:lstStyle/>
          <a:p>
            <a:pPr eaLnBrk="1" hangingPunct="1"/>
            <a:r>
              <a:rPr lang="da-DK" altLang="nl-BE" b="0">
                <a:ea typeface="Verdana" panose="020B0604030504040204" pitchFamily="34" charset="0"/>
                <a:cs typeface="Verdana" panose="020B0604030504040204" pitchFamily="34" charset="0"/>
              </a:rPr>
              <a:t>Države kandidatke in potencialne države kandidatke </a:t>
            </a:r>
            <a:endParaRPr lang="en-US" altLang="nl-BE" b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885F89E-28EE-49BE-8757-88914B41C850}"/>
              </a:ext>
            </a:extLst>
          </p:cNvPr>
          <p:cNvGraphicFramePr>
            <a:graphicFrameLocks noGrp="1"/>
          </p:cNvGraphicFramePr>
          <p:nvPr/>
        </p:nvGraphicFramePr>
        <p:xfrm>
          <a:off x="965200" y="1795463"/>
          <a:ext cx="7212013" cy="3986213"/>
        </p:xfrm>
        <a:graphic>
          <a:graphicData uri="http://schemas.openxmlformats.org/drawingml/2006/table">
            <a:tbl>
              <a:tblPr/>
              <a:tblGrid>
                <a:gridCol w="360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nl-B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Država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Verdana" charset="0"/>
                      </a:endParaRPr>
                    </a:p>
                  </a:txBody>
                  <a:tcPr marL="91427" marR="91427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Prebivalstvo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(v mio.)</a:t>
                      </a:r>
                    </a:p>
                  </a:txBody>
                  <a:tcPr marL="91427" marR="91427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Bosna in Hercegovina</a:t>
                      </a:r>
                    </a:p>
                  </a:txBody>
                  <a:tcPr marL="91427" marR="91427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3,5</a:t>
                      </a:r>
                    </a:p>
                  </a:txBody>
                  <a:tcPr marL="91427" marR="91427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Črna gora</a:t>
                      </a:r>
                    </a:p>
                  </a:txBody>
                  <a:tcPr marL="91427" marR="91427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0,6</a:t>
                      </a:r>
                    </a:p>
                  </a:txBody>
                  <a:tcPr marL="91427" marR="91427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Kosovo v skladu z Resolucijo Varnostnega sveta ZN 1244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1,8</a:t>
                      </a:r>
                    </a:p>
                  </a:txBody>
                  <a:tcPr marL="91427" marR="91427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Severna Makedonija</a:t>
                      </a: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2,1</a:t>
                      </a:r>
                    </a:p>
                  </a:txBody>
                  <a:tcPr marL="91427" marR="91427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Albanija</a:t>
                      </a:r>
                    </a:p>
                  </a:txBody>
                  <a:tcPr marL="91427" marR="91427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2,9</a:t>
                      </a:r>
                    </a:p>
                  </a:txBody>
                  <a:tcPr marL="91427" marR="91427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Srbija </a:t>
                      </a:r>
                    </a:p>
                  </a:txBody>
                  <a:tcPr marL="91427" marR="91427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7,0</a:t>
                      </a:r>
                    </a:p>
                  </a:txBody>
                  <a:tcPr marL="91427" marR="91427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Turčija</a:t>
                      </a:r>
                    </a:p>
                  </a:txBody>
                  <a:tcPr marL="91427" marR="91427" marT="45696" marB="456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Verdana" charset="0"/>
                        </a:rPr>
                        <a:t>79,8</a:t>
                      </a:r>
                    </a:p>
                  </a:txBody>
                  <a:tcPr marL="91427" marR="91427" marT="45691" marB="456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65B3F76-C956-451C-8438-242894E8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4450"/>
            <a:ext cx="7878762" cy="576263"/>
          </a:xfrm>
        </p:spPr>
        <p:txBody>
          <a:bodyPr/>
          <a:lstStyle/>
          <a:p>
            <a:pPr eaLnBrk="1" hangingPunct="1"/>
            <a:r>
              <a:rPr lang="pl-PL" altLang="nl-BE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Pogodbe – temelj za demokratično sodelovanje na podlagi prava</a:t>
            </a:r>
            <a:endParaRPr lang="en-US" alt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747" name="Text Box 20">
            <a:extLst>
              <a:ext uri="{FF2B5EF4-FFF2-40B4-BE49-F238E27FC236}">
                <a16:creationId xmlns:a16="http://schemas.microsoft.com/office/drawing/2014/main" id="{DC0989D5-6452-499F-B89A-CF5A7626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1912938"/>
            <a:ext cx="352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Evropska skupnost za premog in jeklo</a:t>
            </a:r>
            <a:endParaRPr lang="fr-FR" altLang="en-US" sz="12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46084" name="Text Box 22">
            <a:extLst>
              <a:ext uri="{FF2B5EF4-FFF2-40B4-BE49-F238E27FC236}">
                <a16:creationId xmlns:a16="http://schemas.microsoft.com/office/drawing/2014/main" id="{79E0F685-E5C9-4EE1-A8CE-F6A1BF236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2314575"/>
            <a:ext cx="374491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Rimski</a:t>
            </a: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pogodbi</a:t>
            </a: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: </a:t>
            </a: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Evropska</a:t>
            </a: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gospodarska</a:t>
            </a: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skupnost</a:t>
            </a:r>
            <a:endParaRPr lang="en-GB" altLang="en-US" sz="1200" dirty="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Evropska</a:t>
            </a: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skupnost</a:t>
            </a: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za</a:t>
            </a: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atomsko</a:t>
            </a: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200" dirty="0" err="1">
                <a:solidFill>
                  <a:srgbClr val="595959"/>
                </a:solidFill>
                <a:latin typeface="Verdana" panose="020B0604030504040204" pitchFamily="34" charset="0"/>
              </a:rPr>
              <a:t>energijo</a:t>
            </a:r>
            <a:endParaRPr lang="en-GB" altLang="en-US" sz="1200" dirty="0">
              <a:solidFill>
                <a:srgbClr val="59595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(EURATOM)</a:t>
            </a:r>
          </a:p>
        </p:txBody>
      </p:sp>
      <p:sp>
        <p:nvSpPr>
          <p:cNvPr id="31749" name="Text Box 24">
            <a:extLst>
              <a:ext uri="{FF2B5EF4-FFF2-40B4-BE49-F238E27FC236}">
                <a16:creationId xmlns:a16="http://schemas.microsoft.com/office/drawing/2014/main" id="{4599C2CE-2474-4367-B467-32125358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3209925"/>
            <a:ext cx="352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Evropski enotni akt:</a:t>
            </a:r>
            <a:r>
              <a:rPr lang="fr-BE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 </a:t>
            </a:r>
            <a:r>
              <a:rPr lang="pl-PL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enotni trg </a:t>
            </a:r>
          </a:p>
        </p:txBody>
      </p:sp>
      <p:sp>
        <p:nvSpPr>
          <p:cNvPr id="31750" name="Text Box 26">
            <a:extLst>
              <a:ext uri="{FF2B5EF4-FFF2-40B4-BE49-F238E27FC236}">
                <a16:creationId xmlns:a16="http://schemas.microsoft.com/office/drawing/2014/main" id="{E2152913-1268-4E2B-8AD4-0F28B6E5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3705225"/>
            <a:ext cx="3744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Pogodba o Evropski uniji – Maastricht</a:t>
            </a:r>
          </a:p>
        </p:txBody>
      </p:sp>
      <p:sp>
        <p:nvSpPr>
          <p:cNvPr id="31751" name="Text Box 28">
            <a:extLst>
              <a:ext uri="{FF2B5EF4-FFF2-40B4-BE49-F238E27FC236}">
                <a16:creationId xmlns:a16="http://schemas.microsoft.com/office/drawing/2014/main" id="{68B431E1-1CDB-43B0-B1C5-C85AD8F3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4181475"/>
            <a:ext cx="331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Amsterdamska pogodba</a:t>
            </a:r>
            <a:endParaRPr lang="fr-FR" altLang="en-US" sz="12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31752" name="Text Box 19">
            <a:extLst>
              <a:ext uri="{FF2B5EF4-FFF2-40B4-BE49-F238E27FC236}">
                <a16:creationId xmlns:a16="http://schemas.microsoft.com/office/drawing/2014/main" id="{7B364D4F-D4AA-4BE2-836E-8B7C620F9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901825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1952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31753" name="Text Box 21">
            <a:extLst>
              <a:ext uri="{FF2B5EF4-FFF2-40B4-BE49-F238E27FC236}">
                <a16:creationId xmlns:a16="http://schemas.microsoft.com/office/drawing/2014/main" id="{7D42250C-FD62-4E63-BB1A-BD33FE3C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0346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1958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31754" name="Text Box 23">
            <a:extLst>
              <a:ext uri="{FF2B5EF4-FFF2-40B4-BE49-F238E27FC236}">
                <a16:creationId xmlns:a16="http://schemas.microsoft.com/office/drawing/2014/main" id="{D287C22A-AD69-4518-839A-9924701B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187700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1987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31755" name="Text Box 25">
            <a:extLst>
              <a:ext uri="{FF2B5EF4-FFF2-40B4-BE49-F238E27FC236}">
                <a16:creationId xmlns:a16="http://schemas.microsoft.com/office/drawing/2014/main" id="{A2C0DE5F-B7BB-48B3-8109-4C55B7C2C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671888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1993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31756" name="Text Box 27">
            <a:extLst>
              <a:ext uri="{FF2B5EF4-FFF2-40B4-BE49-F238E27FC236}">
                <a16:creationId xmlns:a16="http://schemas.microsoft.com/office/drawing/2014/main" id="{CE821412-20EC-42EC-AAC5-6936EF20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103688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1999</a:t>
            </a:r>
          </a:p>
        </p:txBody>
      </p:sp>
      <p:sp>
        <p:nvSpPr>
          <p:cNvPr id="31757" name="Text Box 29">
            <a:extLst>
              <a:ext uri="{FF2B5EF4-FFF2-40B4-BE49-F238E27FC236}">
                <a16:creationId xmlns:a16="http://schemas.microsoft.com/office/drawing/2014/main" id="{FAE8734F-89F0-421B-A3BB-4B0D5CE3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535488"/>
            <a:ext cx="1028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2003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31758" name="Text Box 30">
            <a:extLst>
              <a:ext uri="{FF2B5EF4-FFF2-40B4-BE49-F238E27FC236}">
                <a16:creationId xmlns:a16="http://schemas.microsoft.com/office/drawing/2014/main" id="{46D51D2C-B524-4A4B-83BC-F306C89DC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4600575"/>
            <a:ext cx="3529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Pogodba iz Nice</a:t>
            </a:r>
            <a:endParaRPr lang="en-GB" altLang="en-US" sz="1200" b="1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31759" name="Text Box 29">
            <a:extLst>
              <a:ext uri="{FF2B5EF4-FFF2-40B4-BE49-F238E27FC236}">
                <a16:creationId xmlns:a16="http://schemas.microsoft.com/office/drawing/2014/main" id="{C991D272-5C63-4DA9-9738-36D97A74768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151313" y="4967288"/>
            <a:ext cx="1041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59AC2"/>
                </a:solidFill>
                <a:latin typeface="Verdana" panose="020B0604030504040204" pitchFamily="34" charset="0"/>
              </a:rPr>
              <a:t>2009</a:t>
            </a:r>
            <a:endParaRPr lang="en-US" altLang="en-US" sz="1800">
              <a:solidFill>
                <a:srgbClr val="359AC2"/>
              </a:solidFill>
              <a:latin typeface="Verdana" panose="020B0604030504040204" pitchFamily="34" charset="0"/>
            </a:endParaRPr>
          </a:p>
        </p:txBody>
      </p:sp>
      <p:sp>
        <p:nvSpPr>
          <p:cNvPr id="31760" name="Text Box 30">
            <a:extLst>
              <a:ext uri="{FF2B5EF4-FFF2-40B4-BE49-F238E27FC236}">
                <a16:creationId xmlns:a16="http://schemas.microsoft.com/office/drawing/2014/main" id="{3BC6D45A-910B-48F3-B44B-8D69DF44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5040313"/>
            <a:ext cx="352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595959"/>
                </a:solidFill>
                <a:latin typeface="Verdana" panose="020B0604030504040204" pitchFamily="34" charset="0"/>
              </a:rPr>
              <a:t>Lizbonska pogodba</a:t>
            </a:r>
          </a:p>
        </p:txBody>
      </p:sp>
      <p:pic>
        <p:nvPicPr>
          <p:cNvPr id="31761" name="Picture 1">
            <a:extLst>
              <a:ext uri="{FF2B5EF4-FFF2-40B4-BE49-F238E27FC236}">
                <a16:creationId xmlns:a16="http://schemas.microsoft.com/office/drawing/2014/main" id="{AF5D53E4-F853-49F7-97EB-DC43E3D3F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708150"/>
            <a:ext cx="3259138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sl-SI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Koliko prebivalcev ima EU</a:t>
            </a:r>
            <a:r>
              <a:rPr 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2706688" y="1035050"/>
            <a:ext cx="39719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rebivalstvo</a:t>
            </a:r>
            <a:r>
              <a:rPr kumimoji="0" lang="sl-SI" sz="1800" b="0" i="0" u="none" strike="noStrike" kern="1200" cap="none" spc="0" normalizeH="0" noProof="0" dirty="0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 milijonih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(2019)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skupaj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446 mili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59A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jonov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359AC2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E5C7C-C826-44D5-9B98-42368CAF6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89" y="1843456"/>
            <a:ext cx="8126672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8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>
            <a:extLst>
              <a:ext uri="{FF2B5EF4-FFF2-40B4-BE49-F238E27FC236}">
                <a16:creationId xmlns:a16="http://schemas.microsoft.com/office/drawing/2014/main" id="{8C9E03D2-1DFE-4B50-81A6-D20CABAC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-1588"/>
            <a:ext cx="7886700" cy="723901"/>
          </a:xfrm>
        </p:spPr>
        <p:txBody>
          <a:bodyPr/>
          <a:lstStyle/>
          <a:p>
            <a:pPr eaLnBrk="1" hangingPunct="1"/>
            <a:r>
              <a:rPr lang="en-GB" altLang="nl-BE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Kako EU porablja svoj denar? </a:t>
            </a:r>
            <a:endParaRPr lang="nl-BE" altLang="nl-B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059" name="Content Placeholder 3">
            <a:extLst>
              <a:ext uri="{FF2B5EF4-FFF2-40B4-BE49-F238E27FC236}">
                <a16:creationId xmlns:a16="http://schemas.microsoft.com/office/drawing/2014/main" id="{5ECB6AEA-0A9F-4B22-8E4D-9A61DAC20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925" y="958850"/>
            <a:ext cx="6562725" cy="4759325"/>
          </a:xfrm>
        </p:spPr>
      </p:pic>
      <p:sp>
        <p:nvSpPr>
          <p:cNvPr id="45060" name="TextBox 4">
            <a:extLst>
              <a:ext uri="{FF2B5EF4-FFF2-40B4-BE49-F238E27FC236}">
                <a16:creationId xmlns:a16="http://schemas.microsoft.com/office/drawing/2014/main" id="{084F75A8-9EB1-4DF7-B3B7-0333A77E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694363"/>
            <a:ext cx="705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Letni proračun EU v letu 2019 je bil približno 165,8 milijard EUR – to je v absolutnem smislu velik znesek, vendar predstavlja le približno en odstotek bogastva, ki ga vsako leto ustvarijo gospodarstva držav članic.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90A2AEF-F988-454C-9B7D-F59E7741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504825"/>
          </a:xfrm>
        </p:spPr>
        <p:txBody>
          <a:bodyPr/>
          <a:lstStyle/>
          <a:p>
            <a:pPr eaLnBrk="1" hangingPunct="1"/>
            <a:r>
              <a:rPr lang="en-GB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 – enotna valuta za Evropejce</a:t>
            </a:r>
            <a:endParaRPr lang="en-US" alt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234EC63D-48D7-4BEC-A690-966327B837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289050"/>
            <a:ext cx="3305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>
            <a:extLst>
              <a:ext uri="{FF2B5EF4-FFF2-40B4-BE49-F238E27FC236}">
                <a16:creationId xmlns:a16="http://schemas.microsoft.com/office/drawing/2014/main" id="{04178BDF-EC2B-4CD7-907F-183735B6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3700463"/>
            <a:ext cx="25685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000">
                <a:solidFill>
                  <a:srgbClr val="595959"/>
                </a:solidFill>
                <a:latin typeface="Verdana" panose="020B0604030504040204" pitchFamily="34" charset="0"/>
              </a:rPr>
              <a:t>Države EU, ki uporabljajo evro</a:t>
            </a:r>
            <a:endParaRPr lang="en-US" altLang="en-U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133ECA2E-02C7-459D-82F2-8581403C5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3849688"/>
            <a:ext cx="256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595959"/>
                </a:solidFill>
                <a:latin typeface="Verdana" panose="020B0604030504040204" pitchFamily="34" charset="0"/>
              </a:rPr>
              <a:t>Države EU, ki ne uporabljajo evra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D9801-963F-47D7-B635-10C867021594}"/>
              </a:ext>
            </a:extLst>
          </p:cNvPr>
          <p:cNvSpPr txBox="1"/>
          <p:nvPr/>
        </p:nvSpPr>
        <p:spPr>
          <a:xfrm>
            <a:off x="611188" y="1773238"/>
            <a:ext cx="37433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359AC2"/>
                </a:solidFill>
                <a:latin typeface="Verdana"/>
              </a:rPr>
              <a:t>Zakaj</a:t>
            </a:r>
            <a:r>
              <a:rPr lang="en-US" dirty="0">
                <a:solidFill>
                  <a:srgbClr val="359AC2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359AC2"/>
                </a:solidFill>
                <a:latin typeface="Verdana"/>
              </a:rPr>
              <a:t>evro</a:t>
            </a:r>
            <a:r>
              <a:rPr lang="en-US" dirty="0">
                <a:solidFill>
                  <a:srgbClr val="359AC2"/>
                </a:solidFill>
                <a:latin typeface="Verdana"/>
              </a:rPr>
              <a:t>?</a:t>
            </a:r>
            <a:br>
              <a:rPr lang="en-US" dirty="0">
                <a:solidFill>
                  <a:srgbClr val="359AC2"/>
                </a:solidFill>
                <a:latin typeface="Verdana"/>
              </a:rPr>
            </a:br>
            <a:endParaRPr lang="en-US" dirty="0">
              <a:solidFill>
                <a:srgbClr val="359AC2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Ni tveganja nihanja in stroškov zaradi tuje valute</a:t>
            </a:r>
            <a:br>
              <a:rPr lang="sv-SE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</a:b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Večja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izbira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in </a:t>
            </a: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stabilnejše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cene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za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potrošnike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/>
            </a:r>
            <a:b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</a:b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Tesnejše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gospodarsko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sodelovanje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med </a:t>
            </a:r>
            <a:r>
              <a:rPr lang="en-GB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državami</a:t>
            </a:r>
            <a:r>
              <a:rPr lang="en-GB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EU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D61F3-B303-4387-9917-F83C6CF94B17}"/>
              </a:ext>
            </a:extLst>
          </p:cNvPr>
          <p:cNvSpPr txBox="1"/>
          <p:nvPr/>
        </p:nvSpPr>
        <p:spPr>
          <a:xfrm>
            <a:off x="611188" y="4065588"/>
            <a:ext cx="35290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359AC2"/>
                </a:solidFill>
                <a:latin typeface="Verdana"/>
              </a:rPr>
              <a:t>Evro se lahko uporablja kjer koli v območju evra.</a:t>
            </a:r>
          </a:p>
          <a:p>
            <a:pPr>
              <a:defRPr/>
            </a:pPr>
            <a:endParaRPr lang="en-US" sz="1200" dirty="0">
              <a:solidFill>
                <a:srgbClr val="333399"/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Kovanci: na eni strani je nacionalen simbol, na drugi pa skupen motiv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Bankovci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: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ni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nacionalne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</a:rPr>
              <a:t>strani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latin typeface="Verdana"/>
            </a:endParaRPr>
          </a:p>
        </p:txBody>
      </p:sp>
      <p:pic>
        <p:nvPicPr>
          <p:cNvPr id="51208" name="Picture 1">
            <a:extLst>
              <a:ext uri="{FF2B5EF4-FFF2-40B4-BE49-F238E27FC236}">
                <a16:creationId xmlns:a16="http://schemas.microsoft.com/office/drawing/2014/main" id="{44F4F633-6CB5-4905-97FD-A33327E50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214813"/>
            <a:ext cx="31496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2E76AE6-5034-43C1-B527-008B8AAC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723900"/>
          </a:xfrm>
        </p:spPr>
        <p:txBody>
          <a:bodyPr/>
          <a:lstStyle/>
          <a:p>
            <a:pPr eaLnBrk="1" hangingPunct="1"/>
            <a:r>
              <a:rPr lang="en-GB" altLang="nl-BE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Enotni trg: svobodna izbira</a:t>
            </a:r>
            <a:endParaRPr lang="nl-BE" altLang="nl-B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251" name="Text Placeholder 4">
            <a:extLst>
              <a:ext uri="{FF2B5EF4-FFF2-40B4-BE49-F238E27FC236}">
                <a16:creationId xmlns:a16="http://schemas.microsoft.com/office/drawing/2014/main" id="{83D20D77-8853-4DB3-92F2-3F9A12CC7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06888" y="3721100"/>
            <a:ext cx="3887787" cy="376238"/>
          </a:xfrm>
        </p:spPr>
        <p:txBody>
          <a:bodyPr anchor="t"/>
          <a:lstStyle/>
          <a:p>
            <a:pPr eaLnBrk="1" hangingPunct="1"/>
            <a:r>
              <a:rPr lang="en-GB" altLang="nl-BE" sz="1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Enotni trg je ustvaril:</a:t>
            </a:r>
            <a:br>
              <a:rPr lang="en-GB" altLang="nl-BE" sz="1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altLang="nl-BE" sz="1800" b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0A93D-9FDA-4F66-985F-DF12904E9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6888" y="4203700"/>
            <a:ext cx="3887787" cy="22590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bistveno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zmanjšanje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cen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številnih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proizvodov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in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storitev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,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vključno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z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letalskimi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prevozninami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in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telefonskimi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klici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večjo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izbiro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za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potrošnike</a:t>
            </a:r>
            <a:endParaRPr lang="en-GB" altLang="nl-BE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milijone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novih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delovnih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mest</a:t>
            </a:r>
            <a:endParaRPr lang="en-GB" altLang="nl-BE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več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priložnosti</a:t>
            </a:r>
            <a:r>
              <a:rPr lang="en-GB" altLang="nl-B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za </a:t>
            </a:r>
            <a:r>
              <a:rPr lang="en-GB" altLang="nl-B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podjetja</a:t>
            </a:r>
            <a:endParaRPr lang="en-GB" altLang="nl-BE" sz="1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53253" name="Text Placeholder 4">
            <a:extLst>
              <a:ext uri="{FF2B5EF4-FFF2-40B4-BE49-F238E27FC236}">
                <a16:creationId xmlns:a16="http://schemas.microsoft.com/office/drawing/2014/main" id="{23A8DE92-20AE-4025-946A-AB5553AE1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06888" y="1854200"/>
            <a:ext cx="3887787" cy="376238"/>
          </a:xfrm>
        </p:spPr>
        <p:txBody>
          <a:bodyPr anchor="t"/>
          <a:lstStyle/>
          <a:p>
            <a:pPr eaLnBrk="1" hangingPunct="1">
              <a:lnSpc>
                <a:spcPct val="70000"/>
              </a:lnSpc>
            </a:pPr>
            <a:r>
              <a:rPr lang="en-US" altLang="nl-BE" sz="1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Štiri svoboščine:</a:t>
            </a:r>
            <a:br>
              <a:rPr lang="en-US" altLang="nl-BE" sz="1800" b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altLang="en-US" sz="800" b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254" name="Content Placeholder 5">
            <a:extLst>
              <a:ext uri="{FF2B5EF4-FFF2-40B4-BE49-F238E27FC236}">
                <a16:creationId xmlns:a16="http://schemas.microsoft.com/office/drawing/2014/main" id="{D1A988D3-BB60-414A-95EC-39A797B264DE}"/>
              </a:ext>
            </a:extLst>
          </p:cNvPr>
          <p:cNvSpPr txBox="1">
            <a:spLocks/>
          </p:cNvSpPr>
          <p:nvPr/>
        </p:nvSpPr>
        <p:spPr bwMode="auto">
          <a:xfrm>
            <a:off x="4306888" y="2335213"/>
            <a:ext cx="388778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nl-BE" sz="1200">
                <a:solidFill>
                  <a:srgbClr val="595959"/>
                </a:solidFill>
                <a:latin typeface="Verdana" panose="020B0604030504040204" pitchFamily="34" charset="0"/>
              </a:rPr>
              <a:t>prost pretok blaga</a:t>
            </a:r>
          </a:p>
          <a:p>
            <a:pPr eaLnBrk="1" hangingPunct="1"/>
            <a:r>
              <a:rPr lang="en-US" altLang="nl-BE" sz="1200">
                <a:solidFill>
                  <a:srgbClr val="595959"/>
                </a:solidFill>
                <a:latin typeface="Verdana" panose="020B0604030504040204" pitchFamily="34" charset="0"/>
              </a:rPr>
              <a:t>prost pretok storitev</a:t>
            </a:r>
          </a:p>
          <a:p>
            <a:pPr eaLnBrk="1" hangingPunct="1"/>
            <a:r>
              <a:rPr lang="en-US" altLang="nl-BE" sz="1200">
                <a:solidFill>
                  <a:srgbClr val="595959"/>
                </a:solidFill>
                <a:latin typeface="Verdana" panose="020B0604030504040204" pitchFamily="34" charset="0"/>
              </a:rPr>
              <a:t>prosto gibanje ljudi</a:t>
            </a:r>
          </a:p>
          <a:p>
            <a:pPr eaLnBrk="1" hangingPunct="1"/>
            <a:r>
              <a:rPr lang="en-US" altLang="nl-BE" sz="1200">
                <a:solidFill>
                  <a:srgbClr val="595959"/>
                </a:solidFill>
                <a:latin typeface="Verdana" panose="020B0604030504040204" pitchFamily="34" charset="0"/>
              </a:rPr>
              <a:t>prost pretok kapitala</a:t>
            </a:r>
          </a:p>
        </p:txBody>
      </p:sp>
      <p:pic>
        <p:nvPicPr>
          <p:cNvPr id="53255" name="Picture 1">
            <a:extLst>
              <a:ext uri="{FF2B5EF4-FFF2-40B4-BE49-F238E27FC236}">
                <a16:creationId xmlns:a16="http://schemas.microsoft.com/office/drawing/2014/main" id="{274DB380-3939-407E-B662-04CF0C87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62088"/>
            <a:ext cx="31813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1011</Words>
  <Application>Microsoft Office PowerPoint</Application>
  <PresentationFormat>Diaprojekcija na zaslonu (4:3)</PresentationFormat>
  <Paragraphs>161</Paragraphs>
  <Slides>14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6</vt:i4>
      </vt:variant>
      <vt:variant>
        <vt:lpstr>Naslovi diapozitivov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1_template1-PUB</vt:lpstr>
      <vt:lpstr>7_Office Theme</vt:lpstr>
      <vt:lpstr>9_Office Theme</vt:lpstr>
      <vt:lpstr>17_Office Theme</vt:lpstr>
      <vt:lpstr>18_Office Theme</vt:lpstr>
      <vt:lpstr>Evropska unija: 446 milijonov prebivalcev – 27 držav </vt:lpstr>
      <vt:lpstr>24 uradnih jezikov</vt:lpstr>
      <vt:lpstr>Največja širitev: združevanje Vzhodne in Zahodne Evrope</vt:lpstr>
      <vt:lpstr>Države kandidatke in potencialne države kandidatke </vt:lpstr>
      <vt:lpstr>Pogodbe – temelj za demokratično sodelovanje na podlagi prava</vt:lpstr>
      <vt:lpstr>Koliko prebivalcev ima EU? </vt:lpstr>
      <vt:lpstr>Kako EU porablja svoj denar? </vt:lpstr>
      <vt:lpstr>Evro – enotna valuta za Evropejce</vt:lpstr>
      <vt:lpstr>Enotni trg: svobodna izbira</vt:lpstr>
      <vt:lpstr>Socialna Evropa</vt:lpstr>
      <vt:lpstr>Prosto gibanje</vt:lpstr>
      <vt:lpstr>Izobraževanje v tujini</vt:lpstr>
      <vt:lpstr>Enakost spolov</vt:lpstr>
      <vt:lpstr>Varstvo pravic potrošnikov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2015-01-27T13:43:10Z</dcterms:created>
  <dcterms:modified xsi:type="dcterms:W3CDTF">2020-05-17T10:12:16Z</dcterms:modified>
</cp:coreProperties>
</file>