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62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PISNO DELJENJE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162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IZRAZI PRI DELJENJU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6078" t="37692" r="49443" b="37582"/>
          <a:stretch/>
        </p:blipFill>
        <p:spPr>
          <a:xfrm>
            <a:off x="2353732" y="2573867"/>
            <a:ext cx="7230535" cy="410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9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17616"/>
          </a:xfrm>
        </p:spPr>
        <p:txBody>
          <a:bodyPr/>
          <a:lstStyle/>
          <a:p>
            <a:r>
              <a:rPr lang="sl-SI" dirty="0" smtClean="0"/>
              <a:t>SE ŠE SPOMNIŠ PISNEGA DELJENJA IZ 4.RAZREDA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4722" t="17038" r="7916" b="14321"/>
          <a:stretch/>
        </p:blipFill>
        <p:spPr>
          <a:xfrm>
            <a:off x="913774" y="1964266"/>
            <a:ext cx="10651068" cy="470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8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PISNO DELJENJE</a:t>
            </a:r>
            <a:br>
              <a:rPr lang="sl-SI" dirty="0" smtClean="0"/>
            </a:br>
            <a:r>
              <a:rPr lang="sl-SI" dirty="0" smtClean="0"/>
              <a:t>DVOMESTNI DELJENEC IN ENOMESTNI DELITELJ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3838832" y="2540088"/>
            <a:ext cx="4810897" cy="1966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6600" dirty="0" smtClean="0"/>
              <a:t>96: 8= ___</a:t>
            </a:r>
            <a:endParaRPr lang="sl-SI" sz="66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087395" y="4275438"/>
            <a:ext cx="10256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OGLEJ SI POSTOPEK DELJENJA BREZ OSTANKA IN Z OSTANKOM.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2375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486032" y="1340258"/>
            <a:ext cx="11392929" cy="2061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/>
              <a:t>96 gasilcev je oblikovalo skupine po 8. koliko skupin je nastalo?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FF0000"/>
                </a:solidFill>
              </a:rPr>
              <a:t>9</a:t>
            </a:r>
            <a:r>
              <a:rPr lang="sl-SI" dirty="0" smtClean="0"/>
              <a:t> 6 : 8 = </a:t>
            </a:r>
            <a:r>
              <a:rPr lang="sl-SI" dirty="0" smtClean="0">
                <a:solidFill>
                  <a:srgbClr val="FF0000"/>
                </a:solidFill>
              </a:rPr>
              <a:t>1</a:t>
            </a:r>
            <a:r>
              <a:rPr lang="sl-SI" dirty="0" smtClean="0"/>
              <a:t>2                    </a:t>
            </a:r>
            <a:r>
              <a:rPr lang="sl-SI" dirty="0" smtClean="0">
                <a:solidFill>
                  <a:srgbClr val="FF0000"/>
                </a:solidFill>
              </a:rPr>
              <a:t>9</a:t>
            </a:r>
            <a:r>
              <a:rPr lang="sl-SI" dirty="0" smtClean="0"/>
              <a:t>: 8= </a:t>
            </a:r>
            <a:r>
              <a:rPr lang="sl-SI" dirty="0" smtClean="0">
                <a:solidFill>
                  <a:srgbClr val="FF0000"/>
                </a:solidFill>
              </a:rPr>
              <a:t>1</a:t>
            </a:r>
            <a:r>
              <a:rPr lang="sl-SI" dirty="0" smtClean="0"/>
              <a:t>, ker je </a:t>
            </a:r>
            <a:r>
              <a:rPr lang="sl-SI" dirty="0" smtClean="0">
                <a:solidFill>
                  <a:srgbClr val="FF0000"/>
                </a:solidFill>
              </a:rPr>
              <a:t>1</a:t>
            </a:r>
            <a:r>
              <a:rPr lang="sl-SI" dirty="0" smtClean="0">
                <a:sym typeface="Wingdings" panose="05000000000000000000" pitchFamily="2" charset="2"/>
              </a:rPr>
              <a:t>8= 8 in </a:t>
            </a:r>
            <a:r>
              <a:rPr lang="sl-SI" dirty="0" smtClean="0">
                <a:solidFill>
                  <a:srgbClr val="00B050"/>
                </a:solidFill>
                <a:sym typeface="Wingdings" panose="05000000000000000000" pitchFamily="2" charset="2"/>
              </a:rPr>
              <a:t>1</a:t>
            </a:r>
            <a:r>
              <a:rPr lang="sl-SI" dirty="0" smtClean="0">
                <a:sym typeface="Wingdings" panose="05000000000000000000" pitchFamily="2" charset="2"/>
              </a:rPr>
              <a:t> ostane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00B050"/>
                </a:solidFill>
                <a:sym typeface="Wingdings" panose="05000000000000000000" pitchFamily="2" charset="2"/>
              </a:rPr>
              <a:t>1 </a:t>
            </a:r>
            <a:r>
              <a:rPr lang="sl-SI" dirty="0" smtClean="0">
                <a:sym typeface="Wingdings" panose="05000000000000000000" pitchFamily="2" charset="2"/>
              </a:rPr>
              <a:t>6                                 ostanek </a:t>
            </a:r>
            <a:r>
              <a:rPr lang="sl-SI" dirty="0" smtClean="0">
                <a:solidFill>
                  <a:srgbClr val="00B050"/>
                </a:solidFill>
                <a:sym typeface="Wingdings" panose="05000000000000000000" pitchFamily="2" charset="2"/>
              </a:rPr>
              <a:t>1</a:t>
            </a:r>
            <a:r>
              <a:rPr lang="sl-SI" dirty="0" smtClean="0">
                <a:sym typeface="Wingdings" panose="05000000000000000000" pitchFamily="2" charset="2"/>
              </a:rPr>
              <a:t> napišem, prepišem 6; </a:t>
            </a:r>
            <a:r>
              <a:rPr lang="sl-SI" dirty="0" smtClean="0">
                <a:solidFill>
                  <a:srgbClr val="00B050"/>
                </a:solidFill>
                <a:sym typeface="Wingdings" panose="05000000000000000000" pitchFamily="2" charset="2"/>
              </a:rPr>
              <a:t>1</a:t>
            </a:r>
            <a:r>
              <a:rPr lang="sl-SI" dirty="0" smtClean="0">
                <a:sym typeface="Wingdings" panose="05000000000000000000" pitchFamily="2" charset="2"/>
              </a:rPr>
              <a:t>6: 8= 2, ker </a:t>
            </a:r>
            <a:r>
              <a:rPr lang="sl-SI" dirty="0">
                <a:sym typeface="Wingdings" panose="05000000000000000000" pitchFamily="2" charset="2"/>
              </a:rPr>
              <a:t>je 2 </a:t>
            </a:r>
            <a:r>
              <a:rPr lang="sl-SI" dirty="0" smtClean="0">
                <a:sym typeface="Wingdings" panose="05000000000000000000" pitchFamily="2" charset="2"/>
              </a:rPr>
              <a:t>8=16 in </a:t>
            </a:r>
            <a:r>
              <a:rPr lang="sl-SI" dirty="0" smtClean="0">
                <a:solidFill>
                  <a:srgbClr val="00B0F0"/>
                </a:solidFill>
                <a:sym typeface="Wingdings" panose="05000000000000000000" pitchFamily="2" charset="2"/>
              </a:rPr>
              <a:t>0</a:t>
            </a:r>
            <a:r>
              <a:rPr lang="sl-SI" dirty="0" smtClean="0">
                <a:sym typeface="Wingdings" panose="05000000000000000000" pitchFamily="2" charset="2"/>
              </a:rPr>
              <a:t> ostane</a:t>
            </a:r>
          </a:p>
          <a:p>
            <a:pPr marL="0" indent="0">
              <a:buNone/>
            </a:pPr>
            <a:r>
              <a:rPr lang="sl-SI" dirty="0">
                <a:sym typeface="Wingdings" panose="05000000000000000000" pitchFamily="2" charset="2"/>
              </a:rPr>
              <a:t> </a:t>
            </a:r>
            <a:r>
              <a:rPr lang="sl-SI" dirty="0" smtClean="0">
                <a:sym typeface="Wingdings" panose="05000000000000000000" pitchFamily="2" charset="2"/>
              </a:rPr>
              <a:t>  </a:t>
            </a:r>
            <a:r>
              <a:rPr lang="sl-SI" dirty="0" smtClean="0">
                <a:solidFill>
                  <a:srgbClr val="00B0F0"/>
                </a:solidFill>
                <a:sym typeface="Wingdings" panose="05000000000000000000" pitchFamily="2" charset="2"/>
              </a:rPr>
              <a:t>0</a:t>
            </a:r>
            <a:r>
              <a:rPr lang="sl-SI" dirty="0" smtClean="0">
                <a:sym typeface="Wingdings" panose="05000000000000000000" pitchFamily="2" charset="2"/>
              </a:rPr>
              <a:t> ost.                         NAPIŠEM PREIZKUS.</a:t>
            </a:r>
          </a:p>
          <a:p>
            <a:pPr marL="0" indent="0">
              <a:buNone/>
            </a:pPr>
            <a:endParaRPr lang="sl-SI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14" name="Puščica z obratom nazaj 13"/>
          <p:cNvSpPr/>
          <p:nvPr/>
        </p:nvSpPr>
        <p:spPr>
          <a:xfrm>
            <a:off x="621331" y="1812326"/>
            <a:ext cx="584887" cy="112820"/>
          </a:xfrm>
          <a:prstGeom prst="utur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5" name="Puščica z obratom nazaj 14"/>
          <p:cNvSpPr/>
          <p:nvPr/>
        </p:nvSpPr>
        <p:spPr>
          <a:xfrm>
            <a:off x="621330" y="4263083"/>
            <a:ext cx="584887" cy="112820"/>
          </a:xfrm>
          <a:prstGeom prst="utur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7" name="PoljeZBesedilom 16"/>
          <p:cNvSpPr txBox="1"/>
          <p:nvPr/>
        </p:nvSpPr>
        <p:spPr>
          <a:xfrm>
            <a:off x="486032" y="6077672"/>
            <a:ext cx="1018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F0000"/>
                </a:solidFill>
                <a:sym typeface="Wingdings" panose="05000000000000000000" pitchFamily="2" charset="2"/>
              </a:rPr>
              <a:t>Pomembno! Ostanek nikoli ne sme biti večji od delitelja. Ostanka 3 in 4 sta v redu, ker je delitelj 5</a:t>
            </a:r>
            <a:r>
              <a:rPr lang="sl-SI" dirty="0" smtClean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sl-SI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8" name="Označba mesta vsebine 2"/>
          <p:cNvSpPr txBox="1">
            <a:spLocks/>
          </p:cNvSpPr>
          <p:nvPr/>
        </p:nvSpPr>
        <p:spPr>
          <a:xfrm>
            <a:off x="486032" y="3743854"/>
            <a:ext cx="11392929" cy="2061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smtClean="0"/>
              <a:t>84 gasilcev je oblikovalo skupine po 5. koliko skupin je nastalo?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dirty="0">
                <a:solidFill>
                  <a:srgbClr val="FF0000"/>
                </a:solidFill>
              </a:rPr>
              <a:t>8</a:t>
            </a:r>
            <a:r>
              <a:rPr lang="sl-SI" dirty="0" smtClean="0"/>
              <a:t> 4 : 5 = </a:t>
            </a:r>
            <a:r>
              <a:rPr lang="sl-SI" dirty="0" smtClean="0">
                <a:solidFill>
                  <a:srgbClr val="FF0000"/>
                </a:solidFill>
              </a:rPr>
              <a:t>1</a:t>
            </a:r>
            <a:r>
              <a:rPr lang="sl-SI" dirty="0"/>
              <a:t>6</a:t>
            </a:r>
            <a:r>
              <a:rPr lang="sl-SI" dirty="0" smtClean="0"/>
              <a:t>                    </a:t>
            </a:r>
            <a:r>
              <a:rPr lang="sl-SI" dirty="0" smtClean="0">
                <a:solidFill>
                  <a:srgbClr val="FF0000"/>
                </a:solidFill>
              </a:rPr>
              <a:t>8</a:t>
            </a:r>
            <a:r>
              <a:rPr lang="sl-SI" dirty="0" smtClean="0"/>
              <a:t>: 5= </a:t>
            </a:r>
            <a:r>
              <a:rPr lang="sl-SI" dirty="0" smtClean="0">
                <a:solidFill>
                  <a:srgbClr val="FF0000"/>
                </a:solidFill>
              </a:rPr>
              <a:t>1</a:t>
            </a:r>
            <a:r>
              <a:rPr lang="sl-SI" dirty="0" smtClean="0"/>
              <a:t>, ker je </a:t>
            </a:r>
            <a:r>
              <a:rPr lang="sl-SI" dirty="0" smtClean="0">
                <a:solidFill>
                  <a:srgbClr val="FF0000"/>
                </a:solidFill>
              </a:rPr>
              <a:t>1</a:t>
            </a:r>
            <a:r>
              <a:rPr lang="sl-SI" dirty="0" smtClean="0">
                <a:sym typeface="Wingdings" panose="05000000000000000000" pitchFamily="2" charset="2"/>
              </a:rPr>
              <a:t>5= 5 in </a:t>
            </a:r>
            <a:r>
              <a:rPr lang="sl-SI" dirty="0" smtClean="0">
                <a:solidFill>
                  <a:srgbClr val="00B050"/>
                </a:solidFill>
                <a:sym typeface="Wingdings" panose="05000000000000000000" pitchFamily="2" charset="2"/>
              </a:rPr>
              <a:t>3</a:t>
            </a:r>
            <a:r>
              <a:rPr lang="sl-SI" dirty="0" smtClean="0">
                <a:sym typeface="Wingdings" panose="05000000000000000000" pitchFamily="2" charset="2"/>
              </a:rPr>
              <a:t> ostane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dirty="0" smtClean="0">
                <a:solidFill>
                  <a:srgbClr val="00B050"/>
                </a:solidFill>
                <a:sym typeface="Wingdings" panose="05000000000000000000" pitchFamily="2" charset="2"/>
              </a:rPr>
              <a:t>3 </a:t>
            </a:r>
            <a:r>
              <a:rPr lang="sl-SI" dirty="0" smtClean="0">
                <a:sym typeface="Wingdings" panose="05000000000000000000" pitchFamily="2" charset="2"/>
              </a:rPr>
              <a:t>4                                 ostanek </a:t>
            </a:r>
            <a:r>
              <a:rPr lang="sl-SI" dirty="0" smtClean="0">
                <a:solidFill>
                  <a:srgbClr val="00B050"/>
                </a:solidFill>
                <a:sym typeface="Wingdings" panose="05000000000000000000" pitchFamily="2" charset="2"/>
              </a:rPr>
              <a:t>3</a:t>
            </a:r>
            <a:r>
              <a:rPr lang="sl-SI" dirty="0" smtClean="0">
                <a:sym typeface="Wingdings" panose="05000000000000000000" pitchFamily="2" charset="2"/>
              </a:rPr>
              <a:t> napišem, prepišem 4; </a:t>
            </a:r>
            <a:r>
              <a:rPr lang="sl-SI" dirty="0" smtClean="0">
                <a:solidFill>
                  <a:srgbClr val="00B050"/>
                </a:solidFill>
                <a:sym typeface="Wingdings" panose="05000000000000000000" pitchFamily="2" charset="2"/>
              </a:rPr>
              <a:t>3</a:t>
            </a:r>
            <a:r>
              <a:rPr lang="sl-SI" dirty="0" smtClean="0">
                <a:sym typeface="Wingdings" panose="05000000000000000000" pitchFamily="2" charset="2"/>
              </a:rPr>
              <a:t>4: 5= 6, ker je 6 5=30 in </a:t>
            </a:r>
            <a:r>
              <a:rPr lang="sl-SI" dirty="0" smtClean="0">
                <a:solidFill>
                  <a:srgbClr val="00B0F0"/>
                </a:solidFill>
                <a:sym typeface="Wingdings" panose="05000000000000000000" pitchFamily="2" charset="2"/>
              </a:rPr>
              <a:t>4</a:t>
            </a:r>
            <a:r>
              <a:rPr lang="sl-SI" dirty="0" smtClean="0">
                <a:sym typeface="Wingdings" panose="05000000000000000000" pitchFamily="2" charset="2"/>
              </a:rPr>
              <a:t> ostane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dirty="0" smtClean="0">
                <a:sym typeface="Wingdings" panose="05000000000000000000" pitchFamily="2" charset="2"/>
              </a:rPr>
              <a:t>   </a:t>
            </a:r>
            <a:r>
              <a:rPr lang="sl-SI" dirty="0" smtClean="0">
                <a:solidFill>
                  <a:srgbClr val="00B0F0"/>
                </a:solidFill>
                <a:sym typeface="Wingdings" panose="05000000000000000000" pitchFamily="2" charset="2"/>
              </a:rPr>
              <a:t>4</a:t>
            </a:r>
            <a:r>
              <a:rPr lang="sl-SI" dirty="0" smtClean="0">
                <a:sym typeface="Wingdings" panose="05000000000000000000" pitchFamily="2" charset="2"/>
              </a:rPr>
              <a:t> ost.                          NAPIŠEM PREIZKUS.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l-SI" dirty="0" smtClean="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9999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/>
      <p:bldP spid="18" grpId="0" build="p"/>
    </p:bldLst>
  </p:timing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281</TotalTime>
  <Words>183</Words>
  <Application>Microsoft Office PowerPoint</Application>
  <PresentationFormat>Širokozaslonsko</PresentationFormat>
  <Paragraphs>15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Tw Cen MT</vt:lpstr>
      <vt:lpstr>Wingdings</vt:lpstr>
      <vt:lpstr>Kapljica</vt:lpstr>
      <vt:lpstr>PISNO DELJENJE</vt:lpstr>
      <vt:lpstr>IZRAZI PRI DELJENJU</vt:lpstr>
      <vt:lpstr>SE ŠE SPOMNIŠ PISNEGA DELJENJA IZ 4.RAZREDA</vt:lpstr>
      <vt:lpstr>PISNO DELJENJE DVOMESTNI DELJENEC IN ENOMESTNI DELITELJ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PISNO DELJENJE</dc:title>
  <dc:creator>Irena Čermelj</dc:creator>
  <cp:lastModifiedBy>Microsoftov račun</cp:lastModifiedBy>
  <cp:revision>14</cp:revision>
  <dcterms:created xsi:type="dcterms:W3CDTF">2020-03-19T11:07:46Z</dcterms:created>
  <dcterms:modified xsi:type="dcterms:W3CDTF">2020-03-24T17:26:40Z</dcterms:modified>
</cp:coreProperties>
</file>